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8"/>
  </p:notesMasterIdLst>
  <p:sldIdLst>
    <p:sldId id="941" r:id="rId2"/>
    <p:sldId id="919" r:id="rId3"/>
    <p:sldId id="942" r:id="rId4"/>
    <p:sldId id="933" r:id="rId5"/>
    <p:sldId id="943" r:id="rId6"/>
    <p:sldId id="971" r:id="rId7"/>
    <p:sldId id="905" r:id="rId8"/>
    <p:sldId id="945" r:id="rId9"/>
    <p:sldId id="946" r:id="rId10"/>
    <p:sldId id="947" r:id="rId11"/>
    <p:sldId id="948" r:id="rId12"/>
    <p:sldId id="949" r:id="rId13"/>
    <p:sldId id="972" r:id="rId14"/>
    <p:sldId id="926" r:id="rId15"/>
    <p:sldId id="906" r:id="rId16"/>
    <p:sldId id="904" r:id="rId17"/>
    <p:sldId id="907" r:id="rId18"/>
    <p:sldId id="950" r:id="rId19"/>
    <p:sldId id="924" r:id="rId20"/>
    <p:sldId id="951" r:id="rId21"/>
    <p:sldId id="911" r:id="rId22"/>
    <p:sldId id="912" r:id="rId23"/>
    <p:sldId id="913" r:id="rId24"/>
    <p:sldId id="956" r:id="rId25"/>
    <p:sldId id="977" r:id="rId26"/>
    <p:sldId id="955" r:id="rId27"/>
    <p:sldId id="908" r:id="rId28"/>
    <p:sldId id="909" r:id="rId29"/>
    <p:sldId id="903" r:id="rId30"/>
    <p:sldId id="910" r:id="rId31"/>
    <p:sldId id="953" r:id="rId32"/>
    <p:sldId id="954" r:id="rId33"/>
    <p:sldId id="925" r:id="rId34"/>
    <p:sldId id="915" r:id="rId35"/>
    <p:sldId id="968" r:id="rId36"/>
    <p:sldId id="957" r:id="rId37"/>
    <p:sldId id="916" r:id="rId38"/>
    <p:sldId id="973" r:id="rId39"/>
    <p:sldId id="961" r:id="rId40"/>
    <p:sldId id="929" r:id="rId41"/>
    <p:sldId id="962" r:id="rId42"/>
    <p:sldId id="963" r:id="rId43"/>
    <p:sldId id="964" r:id="rId44"/>
    <p:sldId id="967" r:id="rId45"/>
    <p:sldId id="958" r:id="rId46"/>
    <p:sldId id="966" r:id="rId47"/>
    <p:sldId id="965" r:id="rId48"/>
    <p:sldId id="969" r:id="rId49"/>
    <p:sldId id="970" r:id="rId50"/>
    <p:sldId id="959" r:id="rId51"/>
    <p:sldId id="974" r:id="rId52"/>
    <p:sldId id="975" r:id="rId53"/>
    <p:sldId id="960" r:id="rId54"/>
    <p:sldId id="976" r:id="rId55"/>
    <p:sldId id="978" r:id="rId56"/>
    <p:sldId id="901" r:id="rId5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abriele Carcassi" initials="GC" lastIdx="1" clrIdx="0">
    <p:extLst>
      <p:ext uri="{19B8F6BF-5375-455C-9EA6-DF929625EA0E}">
        <p15:presenceInfo xmlns:p15="http://schemas.microsoft.com/office/powerpoint/2012/main" userId="f75297cb4600a9a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34BC9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204" autoAdjust="0"/>
    <p:restoredTop sz="95607" autoAdjust="0"/>
  </p:normalViewPr>
  <p:slideViewPr>
    <p:cSldViewPr snapToGrid="0">
      <p:cViewPr varScale="1">
        <p:scale>
          <a:sx n="86" d="100"/>
          <a:sy n="86" d="100"/>
        </p:scale>
        <p:origin x="552" y="67"/>
      </p:cViewPr>
      <p:guideLst/>
    </p:cSldViewPr>
  </p:slideViewPr>
  <p:outlineViewPr>
    <p:cViewPr>
      <p:scale>
        <a:sx n="33" d="100"/>
        <a:sy n="33" d="100"/>
      </p:scale>
      <p:origin x="0" y="-9029"/>
    </p:cViewPr>
    <p:sldLst>
      <p:sld r:id="rId1" collapse="1"/>
    </p:sldLst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commentAuthors" Target="commentAuthors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19C704-B8F9-449B-B828-36D786A1FE73}" type="datetimeFigureOut">
              <a:rPr lang="en-US" smtClean="0"/>
              <a:t>6/10/2024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54F452-85BD-4268-B680-C313DBFDCE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4317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54F452-85BD-4268-B680-C313DBFDCEB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5298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NOTE: whether a statement is a certainty or not depends on context. Mass of the electron: contingent if measuring the mass, certainty for particle identification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54F452-85BD-4268-B680-C313DBFDCEB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2790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NOTE: whether a statement is a certainty or not depends on context. Mass of the electron: contingent if measuring the mass, certainty for particle identification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54F452-85BD-4268-B680-C313DBFDCEB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986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Want to keep track whether the truth of one statement depends on the truth of others: function on truth values – introduce truth tables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54F452-85BD-4268-B680-C313DBFDCEB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7010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Different notion of </a:t>
            </a:r>
            <a:r>
              <a:rPr lang="en-US"/>
              <a:t>equivalence Table 1.2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54F452-85BD-4268-B680-C313DBFDCEB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497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Applying truth tables to the assignments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54F452-85BD-4268-B680-C313DBFDCEB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0400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logical context will allows allow all possible truth functions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54F452-85BD-4268-B680-C313DBFDCEB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0763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-&gt; Functions on truth values induce functions on statements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54F452-85BD-4268-B680-C313DBFDCEB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2596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54F452-85BD-4268-B680-C313DBFDCEB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5892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54F452-85BD-4268-B680-C313DBFDCEB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91348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54F452-85BD-4268-B680-C313DBFDCEB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6369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54F452-85BD-4268-B680-C313DBFDCEB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1867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54F452-85BD-4268-B680-C313DBFDCEB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0447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54F452-85BD-4268-B680-C313DBFDCEB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7927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54F452-85BD-4268-B680-C313DBFDCEB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4458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54F452-85BD-4268-B680-C313DBFDCEB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841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Part of the semantic content of the statements is captured by what truth value can be assigned; Possible assignments are determined by the semantic content of the statements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54F452-85BD-4268-B680-C313DBFDCEB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0989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54F452-85BD-4268-B680-C313DBFDCEB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8869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54F452-85BD-4268-B680-C313DBFDCEB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9009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84FB9D-FE32-4608-A322-879EB604C4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2BEF24-38DB-414B-9143-835F94C545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649D3D-74DA-4CF4-9D8A-35BEC589E8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7A1AE-5DAB-4E41-9E51-25C599575BB0}" type="datetime1">
              <a:rPr lang="en-US" smtClean="0"/>
              <a:t>6/10/2024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B2A6A3-4127-48D5-9784-9FE0EA9F2B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7A031F-D251-4900-90B5-0DBC5EEB8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AF2D39E-1CF2-6C35-A74E-C2E85F817FF0}"/>
              </a:ext>
            </a:extLst>
          </p:cNvPr>
          <p:cNvSpPr/>
          <p:nvPr userDrawn="1"/>
        </p:nvSpPr>
        <p:spPr>
          <a:xfrm>
            <a:off x="9442580" y="4170784"/>
            <a:ext cx="2674054" cy="266855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03588DA-AF3D-0538-FED6-B91B80D9B0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1405" y="4365482"/>
            <a:ext cx="1676403" cy="152372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EEE5F5B-B632-2F49-E623-5C0F89CE0E7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4754" y="5933727"/>
            <a:ext cx="2229706" cy="75685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AE0316C-62B2-770F-A578-C8D4BEA5ED2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032" y="4433212"/>
            <a:ext cx="1676403" cy="152372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30B28FF-2283-988B-15E2-3907B103BE7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381" y="6001457"/>
            <a:ext cx="2229706" cy="756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530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061A85-F374-4F3F-BA0C-52075B074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3497C3-0A16-4208-BEB3-607737FDD7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EED635-7E11-4664-8FBC-36FEBFF2DC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83D80-C2D7-44EB-9453-9205AD76814F}" type="datetime1">
              <a:rPr lang="en-US" smtClean="0"/>
              <a:t>6/10/2024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B9DE0C-6D6F-4D42-817A-BBD09369DA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E03EC4-334C-45C4-A174-AFF5497F8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3321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7597DE0-D863-4430-924C-3EB271CE81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F98BD85-A68E-409D-B87F-BAD2034195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EAA6CF-52A1-4471-AFF7-79B37FEF20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B4566-B9D7-4BAE-91BA-A6126A23E47D}" type="datetime1">
              <a:rPr lang="en-US" smtClean="0"/>
              <a:t>6/10/2024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E4AF83-3843-42EB-A5A1-2BDCD43FA0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368DFD-8437-42AF-BA50-3290D8CDC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5941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2083A-4E98-4B0F-9BE9-89B3801C5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3EDFED-B2F5-4E8E-B7CC-56CC10C1C4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5BC790-453E-4FDF-8576-041B1DF986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0BC8FBAB-8131-440B-982D-5FFA7A53024B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C0EDE3E1-E2CD-4E00-ABD7-0F88148EC8AA}" type="datetime1">
              <a:rPr lang="en-US" smtClean="0"/>
              <a:t>6/10/2024</a:t>
            </a:fld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CD6FF50-33B5-48AA-9106-E41AD3A7C71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89151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ACB5C-4D91-4CEE-A37D-A6D6EA7755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72FF89-CC5E-4ECF-8587-C5477617EC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65818F-79A2-4B99-9E93-0A0D34509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B1FD97-B171-4664-9387-6C1400880CCF}" type="datetime1">
              <a:rPr lang="en-US" smtClean="0"/>
              <a:t>6/10/2024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A0A171-786D-4212-94DA-A3B5DDCBE8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0C80CF-897E-4A36-9214-10EE125C52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6474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B8B1A4-D1EF-45A3-9791-016116AFC3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B0615B-3F88-41CF-8B1F-20FB3C7BE2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3955" y="1105469"/>
            <a:ext cx="5915845" cy="50714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C97195-09DC-40DF-8642-91B5CEAE2E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105469"/>
            <a:ext cx="5915845" cy="50714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77FD46-DF3C-4CF1-8DB8-AE555EDA60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F2BC1-FC8E-441B-854A-73B6F6F43270}" type="datetime1">
              <a:rPr lang="en-US" smtClean="0"/>
              <a:t>6/10/2024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AA3C63-BDA7-4CD1-98D2-7B44F82B15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9C5504-0686-44F8-A23D-45B91F88E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6283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9177B-A747-42FD-8F29-D1361B4E2C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DEB389-9A95-4143-B34D-74A157C3E5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8FF914-FCFA-477B-964A-C59B91251C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16DC335-A7AE-4EBC-A953-CD7B08744D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606B780-1F08-4E36-968D-D083275A4F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6AC007B-DA08-41DC-96BA-9EDC62C187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06EBD5-FA1A-404A-B962-DC2C3404E693}" type="datetime1">
              <a:rPr lang="en-US" smtClean="0"/>
              <a:t>6/10/2024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9F2FD71-2584-48F8-992F-EBA7CFFAC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1FB88B5-3CD1-407E-B5B5-2FDF80D2DB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7097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BD30F-053D-46F9-9A37-D1DA8923C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2A0CFC-E613-4829-BB1E-23DC17F1F4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4C9B1-38A7-4FCE-A708-FF38E3C03BD9}" type="datetime1">
              <a:rPr lang="en-US" smtClean="0"/>
              <a:t>6/10/2024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44F9ED-0DC1-499C-966A-67FA83690F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2F0D14-ECEA-4749-973A-35A78F792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1363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97A8DE-26FB-44D4-A9F1-CB9FF42206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41A25-79A9-4D3C-A8ED-6D7D1BE54EAB}" type="datetime1">
              <a:rPr lang="en-US" smtClean="0"/>
              <a:t>6/10/2024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56CC65-9693-4336-8892-7DBB0D4284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092D98-AE7E-447E-AA93-A2032A1FE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3224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036F1-9482-436E-9974-452FA8C03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63F32D-85F2-44AA-81B0-6B60F5AE66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3A3A79-53E7-4E9B-A70E-77106E56CD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FD5672-F891-4ED6-8D9F-0B8771B5CE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A2462-D259-4B58-AEB3-225B8847BD20}" type="datetime1">
              <a:rPr lang="en-US" smtClean="0"/>
              <a:t>6/10/2024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272739-2C05-4A24-88F6-82BBE08FDB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675969-E211-4DE2-B886-5934860C3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6502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E47BCD-8167-44E1-825E-012B66377C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D72A2AE-5BB8-4C31-9C94-6EDE7D578B9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D1A6C8-B63C-47F8-8C8C-4DB028D4B5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356164-D348-4A71-AE1D-E22897D3C6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A25D2F-E7DD-4EDB-8F30-509996C69CA0}" type="datetime1">
              <a:rPr lang="en-US" smtClean="0"/>
              <a:t>6/10/2024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F6AADB-3A05-424C-9F43-41572E8436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B28A14-221B-4635-AA55-72AC789D4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6834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D5AE79D-67AF-4A6E-B20E-A13E26034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55" y="84779"/>
            <a:ext cx="11984090" cy="8974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DFF892-5903-470F-A479-331C39379F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3955" y="1075038"/>
            <a:ext cx="11984090" cy="53817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686424-CA87-4045-BC8B-6EDDC11B32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04759" y="6580246"/>
            <a:ext cx="2229706" cy="2286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0F5C6A-251B-4510-9AD3-59281DC647FA}" type="datetime1">
              <a:rPr lang="en-US" smtClean="0"/>
              <a:t>6/10/2024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6D1E3F-305F-48EC-9661-A5555D6D91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9730" y="6565529"/>
            <a:ext cx="5967867" cy="2359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Gabriele Carcassi - University of Michigan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9D7172-52C7-47AA-A8CB-03E0DDB366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0178" y="6572888"/>
            <a:ext cx="555908" cy="2286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7845EA-7733-40EE-B074-20032348B727}" type="slidenum">
              <a:rPr lang="en-US" smtClean="0"/>
              <a:t>‹#›</a:t>
            </a:fld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1AA285D-1676-8476-E3FF-1782C3DC601F}"/>
              </a:ext>
            </a:extLst>
          </p:cNvPr>
          <p:cNvSpPr/>
          <p:nvPr userDrawn="1"/>
        </p:nvSpPr>
        <p:spPr>
          <a:xfrm>
            <a:off x="9442580" y="4170784"/>
            <a:ext cx="2674054" cy="266855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C0152C-5722-D560-A1D1-83330A0E1841}"/>
              </a:ext>
            </a:extLst>
          </p:cNvPr>
          <p:cNvSpPr txBox="1"/>
          <p:nvPr userDrawn="1"/>
        </p:nvSpPr>
        <p:spPr>
          <a:xfrm>
            <a:off x="9723330" y="5954370"/>
            <a:ext cx="2151551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sz="1100" dirty="0"/>
              <a:t>https://assumptionsofphysics.org/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2EABDBC-29F5-54A5-0B74-DE652EDCED65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1201" y="5161572"/>
            <a:ext cx="755811" cy="68697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0CDCAE5-166F-5A8D-47B6-2316E82EF1EA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4150" y="6274104"/>
            <a:ext cx="1313865" cy="445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47769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7" grpId="2" animBg="1"/>
      <p:bldP spid="7" grpId="3" animBg="1"/>
      <p:bldP spid="7" grpId="4" animBg="1"/>
      <p:bldP spid="7" grpId="5" animBg="1"/>
      <p:bldP spid="7" grpId="6" animBg="1"/>
      <p:bldP spid="7" grpId="7" animBg="1"/>
      <p:bldP spid="7" grpId="8" animBg="1"/>
      <p:bldP spid="7" grpId="9" animBg="1"/>
      <p:bldP spid="7" grpId="10" animBg="1"/>
      <p:bldP spid="7" grpId="11" animBg="1"/>
      <p:bldP spid="7" grpId="12" animBg="1"/>
      <p:bldP spid="7" grpId="13" animBg="1"/>
    </p:bldLst>
  </p:timing>
  <p:hf hd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7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1.png"/><Relationship Id="rId3" Type="http://schemas.openxmlformats.org/officeDocument/2006/relationships/image" Target="../media/image20.png"/><Relationship Id="rId7" Type="http://schemas.openxmlformats.org/officeDocument/2006/relationships/image" Target="../media/image240.png"/><Relationship Id="rId12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1.png"/><Relationship Id="rId11" Type="http://schemas.openxmlformats.org/officeDocument/2006/relationships/image" Target="../media/image23.png"/><Relationship Id="rId5" Type="http://schemas.openxmlformats.org/officeDocument/2006/relationships/image" Target="../media/image21.png"/><Relationship Id="rId10" Type="http://schemas.openxmlformats.org/officeDocument/2006/relationships/image" Target="../media/image271.png"/><Relationship Id="rId4" Type="http://schemas.openxmlformats.org/officeDocument/2006/relationships/image" Target="../media/image210.png"/><Relationship Id="rId9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0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0.png"/><Relationship Id="rId13" Type="http://schemas.openxmlformats.org/officeDocument/2006/relationships/image" Target="../media/image390.png"/><Relationship Id="rId18" Type="http://schemas.openxmlformats.org/officeDocument/2006/relationships/image" Target="../media/image440.png"/><Relationship Id="rId3" Type="http://schemas.openxmlformats.org/officeDocument/2006/relationships/image" Target="../media/image50.png"/><Relationship Id="rId21" Type="http://schemas.openxmlformats.org/officeDocument/2006/relationships/image" Target="../media/image470.png"/><Relationship Id="rId7" Type="http://schemas.openxmlformats.org/officeDocument/2006/relationships/image" Target="../media/image340.png"/><Relationship Id="rId12" Type="http://schemas.openxmlformats.org/officeDocument/2006/relationships/image" Target="../media/image22.png"/><Relationship Id="rId17" Type="http://schemas.openxmlformats.org/officeDocument/2006/relationships/image" Target="../media/image430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420.png"/><Relationship Id="rId20" Type="http://schemas.openxmlformats.org/officeDocument/2006/relationships/image" Target="../media/image4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0.png"/><Relationship Id="rId11" Type="http://schemas.openxmlformats.org/officeDocument/2006/relationships/image" Target="../media/image380.png"/><Relationship Id="rId5" Type="http://schemas.openxmlformats.org/officeDocument/2006/relationships/image" Target="../media/image320.png"/><Relationship Id="rId15" Type="http://schemas.openxmlformats.org/officeDocument/2006/relationships/image" Target="../media/image410.png"/><Relationship Id="rId10" Type="http://schemas.openxmlformats.org/officeDocument/2006/relationships/image" Target="../media/image370.png"/><Relationship Id="rId19" Type="http://schemas.openxmlformats.org/officeDocument/2006/relationships/image" Target="../media/image450.png"/><Relationship Id="rId4" Type="http://schemas.openxmlformats.org/officeDocument/2006/relationships/image" Target="../media/image310.png"/><Relationship Id="rId9" Type="http://schemas.openxmlformats.org/officeDocument/2006/relationships/image" Target="../media/image360.png"/><Relationship Id="rId14" Type="http://schemas.openxmlformats.org/officeDocument/2006/relationships/image" Target="../media/image40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0.png"/><Relationship Id="rId5" Type="http://schemas.openxmlformats.org/officeDocument/2006/relationships/image" Target="../media/image500.png"/><Relationship Id="rId4" Type="http://schemas.openxmlformats.org/officeDocument/2006/relationships/image" Target="../media/image49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0.png"/><Relationship Id="rId5" Type="http://schemas.openxmlformats.org/officeDocument/2006/relationships/image" Target="../media/image500.png"/><Relationship Id="rId4" Type="http://schemas.openxmlformats.org/officeDocument/2006/relationships/image" Target="../media/image49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56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0.png"/><Relationship Id="rId7" Type="http://schemas.openxmlformats.org/officeDocument/2006/relationships/image" Target="../media/image74.png"/><Relationship Id="rId2" Type="http://schemas.openxmlformats.org/officeDocument/2006/relationships/image" Target="../media/image69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.png"/><Relationship Id="rId5" Type="http://schemas.openxmlformats.org/officeDocument/2006/relationships/image" Target="../media/image720.png"/><Relationship Id="rId4" Type="http://schemas.openxmlformats.org/officeDocument/2006/relationships/image" Target="../media/image71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7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8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image" Target="../media/image99.png"/><Relationship Id="rId7" Type="http://schemas.openxmlformats.org/officeDocument/2006/relationships/image" Target="../media/image103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6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4.png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3" Type="http://schemas.openxmlformats.org/officeDocument/2006/relationships/image" Target="../media/image125.png"/><Relationship Id="rId7" Type="http://schemas.openxmlformats.org/officeDocument/2006/relationships/image" Target="../media/image123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image" Target="../media/image126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6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6ECAB-F8A1-4D91-9779-D29F8617F85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Logic of Experimental Verifiability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59FC8D-3EB4-47A4-BE3E-3183805AE80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Assumptions of Physics collaboration</a:t>
            </a:r>
          </a:p>
        </p:txBody>
      </p:sp>
    </p:spTree>
    <p:extLst>
      <p:ext uri="{BB962C8B-B14F-4D97-AF65-F5344CB8AC3E}">
        <p14:creationId xmlns:p14="http://schemas.microsoft.com/office/powerpoint/2010/main" val="15034425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Picture 87">
            <a:extLst>
              <a:ext uri="{FF2B5EF4-FFF2-40B4-BE49-F238E27FC236}">
                <a16:creationId xmlns:a16="http://schemas.microsoft.com/office/drawing/2014/main" id="{9A38C2F5-E849-3C9B-2ACF-066788934C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02" r="680"/>
          <a:stretch/>
        </p:blipFill>
        <p:spPr>
          <a:xfrm>
            <a:off x="597610" y="1946812"/>
            <a:ext cx="8386852" cy="698966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A1A987-D2DE-A4BB-C7F4-3920E2C548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E226CF-EB3F-95DA-6069-5B666628372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10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66D881E-519B-D00E-7CDA-E12C3633871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33" t="28602" r="1616" b="21219"/>
          <a:stretch/>
        </p:blipFill>
        <p:spPr>
          <a:xfrm>
            <a:off x="597610" y="206195"/>
            <a:ext cx="8386853" cy="538303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A7E5177-358E-F543-0BAF-C4A16AC132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5"/>
          <a:srcRect l="2246" t="13194" r="2799" b="10975"/>
          <a:stretch/>
        </p:blipFill>
        <p:spPr>
          <a:xfrm>
            <a:off x="597612" y="837302"/>
            <a:ext cx="8386856" cy="1029309"/>
          </a:xfrm>
          <a:prstGeom prst="rect">
            <a:avLst/>
          </a:prstGeom>
        </p:spPr>
      </p:pic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1CC80F31-18D6-B9EA-DA98-6748B3700D9E}"/>
              </a:ext>
            </a:extLst>
          </p:cNvPr>
          <p:cNvCxnSpPr>
            <a:cxnSpLocks/>
          </p:cNvCxnSpPr>
          <p:nvPr/>
        </p:nvCxnSpPr>
        <p:spPr>
          <a:xfrm flipH="1">
            <a:off x="9123374" y="837302"/>
            <a:ext cx="1250903" cy="2129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AB97953F-470D-8D4C-FBBB-F3634F900D32}"/>
              </a:ext>
            </a:extLst>
          </p:cNvPr>
          <p:cNvCxnSpPr>
            <a:cxnSpLocks/>
          </p:cNvCxnSpPr>
          <p:nvPr/>
        </p:nvCxnSpPr>
        <p:spPr>
          <a:xfrm flipH="1" flipV="1">
            <a:off x="9123374" y="1659636"/>
            <a:ext cx="1250903" cy="1036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9A24EF31-0B1D-6181-186A-9CABC1C2CFB2}"/>
              </a:ext>
            </a:extLst>
          </p:cNvPr>
          <p:cNvSpPr txBox="1"/>
          <p:nvPr/>
        </p:nvSpPr>
        <p:spPr>
          <a:xfrm>
            <a:off x="10441127" y="609366"/>
            <a:ext cx="14207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Informal part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4253875D-085A-8058-224E-7CFFABDC171E}"/>
              </a:ext>
            </a:extLst>
          </p:cNvPr>
          <p:cNvSpPr txBox="1"/>
          <p:nvPr/>
        </p:nvSpPr>
        <p:spPr>
          <a:xfrm>
            <a:off x="10441127" y="1578666"/>
            <a:ext cx="1279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Formal part</a:t>
            </a:r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60FA3510-EFB1-5159-9B5D-256A1B2253EB}"/>
              </a:ext>
            </a:extLst>
          </p:cNvPr>
          <p:cNvCxnSpPr>
            <a:cxnSpLocks/>
          </p:cNvCxnSpPr>
          <p:nvPr/>
        </p:nvCxnSpPr>
        <p:spPr>
          <a:xfrm>
            <a:off x="8984468" y="814252"/>
            <a:ext cx="0" cy="47200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840E6286-0E64-A2E9-FC58-02C1EF9EE990}"/>
              </a:ext>
            </a:extLst>
          </p:cNvPr>
          <p:cNvCxnSpPr>
            <a:cxnSpLocks/>
          </p:cNvCxnSpPr>
          <p:nvPr/>
        </p:nvCxnSpPr>
        <p:spPr>
          <a:xfrm>
            <a:off x="8984468" y="1423634"/>
            <a:ext cx="0" cy="47200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13534868-3DBA-A91C-9211-B4C1B14656E6}"/>
              </a:ext>
            </a:extLst>
          </p:cNvPr>
          <p:cNvSpPr txBox="1"/>
          <p:nvPr/>
        </p:nvSpPr>
        <p:spPr>
          <a:xfrm>
            <a:off x="119730" y="2843915"/>
            <a:ext cx="118893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In mathematics, primitive objects (i.e. those that are left unspecified) must be elements of a set. The logical context, then, has two functions: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406FA5C2-61F0-688C-3DD5-2F6A650E3F56}"/>
              </a:ext>
            </a:extLst>
          </p:cNvPr>
          <p:cNvSpPr/>
          <p:nvPr/>
        </p:nvSpPr>
        <p:spPr>
          <a:xfrm>
            <a:off x="597610" y="2431711"/>
            <a:ext cx="8386837" cy="22049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135EB2-95B1-5F2F-1592-A37E0A543EA0}"/>
              </a:ext>
            </a:extLst>
          </p:cNvPr>
          <p:cNvSpPr txBox="1"/>
          <p:nvPr/>
        </p:nvSpPr>
        <p:spPr>
          <a:xfrm>
            <a:off x="888769" y="3848092"/>
            <a:ext cx="74993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1) in the formal system, it is the “container” for the primitive objects (i.e. the statements)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B94CB3-F5A4-549B-45A3-711A472402B5}"/>
              </a:ext>
            </a:extLst>
          </p:cNvPr>
          <p:cNvSpPr txBox="1"/>
          <p:nvPr/>
        </p:nvSpPr>
        <p:spPr>
          <a:xfrm>
            <a:off x="888769" y="4852269"/>
            <a:ext cx="74993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2) in the informal system, consistency/semantics/… are properties of groups of statements (i.e. of the context)</a:t>
            </a:r>
          </a:p>
        </p:txBody>
      </p:sp>
    </p:spTree>
    <p:extLst>
      <p:ext uri="{BB962C8B-B14F-4D97-AF65-F5344CB8AC3E}">
        <p14:creationId xmlns:p14="http://schemas.microsoft.com/office/powerpoint/2010/main" val="35873518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Picture 87">
            <a:extLst>
              <a:ext uri="{FF2B5EF4-FFF2-40B4-BE49-F238E27FC236}">
                <a16:creationId xmlns:a16="http://schemas.microsoft.com/office/drawing/2014/main" id="{9A38C2F5-E849-3C9B-2ACF-066788934C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02" r="680"/>
          <a:stretch/>
        </p:blipFill>
        <p:spPr>
          <a:xfrm>
            <a:off x="597610" y="1946812"/>
            <a:ext cx="8386852" cy="698966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A1A987-D2DE-A4BB-C7F4-3920E2C548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E226CF-EB3F-95DA-6069-5B666628372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11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66D881E-519B-D00E-7CDA-E12C3633871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33" t="28602" r="1616" b="21219"/>
          <a:stretch/>
        </p:blipFill>
        <p:spPr>
          <a:xfrm>
            <a:off x="597610" y="206195"/>
            <a:ext cx="8386853" cy="538303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A7E5177-358E-F543-0BAF-C4A16AC132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5"/>
          <a:srcRect l="2246" t="13194" r="2799" b="10975"/>
          <a:stretch/>
        </p:blipFill>
        <p:spPr>
          <a:xfrm>
            <a:off x="597612" y="837302"/>
            <a:ext cx="8386856" cy="1029309"/>
          </a:xfrm>
          <a:prstGeom prst="rect">
            <a:avLst/>
          </a:prstGeom>
        </p:spPr>
      </p:pic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1CC80F31-18D6-B9EA-DA98-6748B3700D9E}"/>
              </a:ext>
            </a:extLst>
          </p:cNvPr>
          <p:cNvCxnSpPr>
            <a:cxnSpLocks/>
          </p:cNvCxnSpPr>
          <p:nvPr/>
        </p:nvCxnSpPr>
        <p:spPr>
          <a:xfrm flipH="1">
            <a:off x="9123374" y="837302"/>
            <a:ext cx="1250903" cy="2129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AB97953F-470D-8D4C-FBBB-F3634F900D32}"/>
              </a:ext>
            </a:extLst>
          </p:cNvPr>
          <p:cNvCxnSpPr>
            <a:cxnSpLocks/>
          </p:cNvCxnSpPr>
          <p:nvPr/>
        </p:nvCxnSpPr>
        <p:spPr>
          <a:xfrm flipH="1" flipV="1">
            <a:off x="9123374" y="1659636"/>
            <a:ext cx="1250903" cy="1036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9A24EF31-0B1D-6181-186A-9CABC1C2CFB2}"/>
              </a:ext>
            </a:extLst>
          </p:cNvPr>
          <p:cNvSpPr txBox="1"/>
          <p:nvPr/>
        </p:nvSpPr>
        <p:spPr>
          <a:xfrm>
            <a:off x="10441127" y="609366"/>
            <a:ext cx="14207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Informal part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4253875D-085A-8058-224E-7CFFABDC171E}"/>
              </a:ext>
            </a:extLst>
          </p:cNvPr>
          <p:cNvSpPr txBox="1"/>
          <p:nvPr/>
        </p:nvSpPr>
        <p:spPr>
          <a:xfrm>
            <a:off x="10441127" y="1578666"/>
            <a:ext cx="1279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Formal part</a:t>
            </a:r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60FA3510-EFB1-5159-9B5D-256A1B2253EB}"/>
              </a:ext>
            </a:extLst>
          </p:cNvPr>
          <p:cNvCxnSpPr>
            <a:cxnSpLocks/>
          </p:cNvCxnSpPr>
          <p:nvPr/>
        </p:nvCxnSpPr>
        <p:spPr>
          <a:xfrm>
            <a:off x="8984468" y="814252"/>
            <a:ext cx="0" cy="47200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840E6286-0E64-A2E9-FC58-02C1EF9EE990}"/>
              </a:ext>
            </a:extLst>
          </p:cNvPr>
          <p:cNvCxnSpPr>
            <a:cxnSpLocks/>
          </p:cNvCxnSpPr>
          <p:nvPr/>
        </p:nvCxnSpPr>
        <p:spPr>
          <a:xfrm>
            <a:off x="8984468" y="1423634"/>
            <a:ext cx="0" cy="47200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13534868-3DBA-A91C-9211-B4C1B14656E6}"/>
              </a:ext>
            </a:extLst>
          </p:cNvPr>
          <p:cNvSpPr txBox="1"/>
          <p:nvPr/>
        </p:nvSpPr>
        <p:spPr>
          <a:xfrm>
            <a:off x="119730" y="2843915"/>
            <a:ext cx="118893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 statement here represents the assertion and not the sentence that declares the assertion. Therefore the translation of a sentence into another language represents the same statement.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406FA5C2-61F0-688C-3DD5-2F6A650E3F56}"/>
              </a:ext>
            </a:extLst>
          </p:cNvPr>
          <p:cNvSpPr/>
          <p:nvPr/>
        </p:nvSpPr>
        <p:spPr>
          <a:xfrm>
            <a:off x="597610" y="2431711"/>
            <a:ext cx="8386837" cy="22049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8EF55C-8C0F-2C30-E517-95C5E31025DC}"/>
              </a:ext>
            </a:extLst>
          </p:cNvPr>
          <p:cNvSpPr txBox="1"/>
          <p:nvPr/>
        </p:nvSpPr>
        <p:spPr>
          <a:xfrm>
            <a:off x="119730" y="4145030"/>
            <a:ext cx="91644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Technically, we only assume the existence of valid statements for doing science. Therefore statements are also primitives in the informal system.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FE5908-A9EF-BC6B-E4F4-71A0160988F7}"/>
              </a:ext>
            </a:extLst>
          </p:cNvPr>
          <p:cNvSpPr txBox="1"/>
          <p:nvPr/>
        </p:nvSpPr>
        <p:spPr>
          <a:xfrm>
            <a:off x="2679451" y="4939234"/>
            <a:ext cx="6604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But if they exist, they must follow the axioms we are going to specify.</a:t>
            </a:r>
          </a:p>
        </p:txBody>
      </p:sp>
    </p:spTree>
    <p:extLst>
      <p:ext uri="{BB962C8B-B14F-4D97-AF65-F5344CB8AC3E}">
        <p14:creationId xmlns:p14="http://schemas.microsoft.com/office/powerpoint/2010/main" val="22679483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Picture 87">
            <a:extLst>
              <a:ext uri="{FF2B5EF4-FFF2-40B4-BE49-F238E27FC236}">
                <a16:creationId xmlns:a16="http://schemas.microsoft.com/office/drawing/2014/main" id="{9A38C2F5-E849-3C9B-2ACF-066788934C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02" r="680"/>
          <a:stretch/>
        </p:blipFill>
        <p:spPr>
          <a:xfrm>
            <a:off x="597610" y="1946812"/>
            <a:ext cx="8386852" cy="698966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A1A987-D2DE-A4BB-C7F4-3920E2C548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E226CF-EB3F-95DA-6069-5B666628372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12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66D881E-519B-D00E-7CDA-E12C3633871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33" t="28602" r="1616" b="21219"/>
          <a:stretch/>
        </p:blipFill>
        <p:spPr>
          <a:xfrm>
            <a:off x="597610" y="206195"/>
            <a:ext cx="8386853" cy="538303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A7E5177-358E-F543-0BAF-C4A16AC132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5"/>
          <a:srcRect l="2246" t="13194" r="2799" b="10975"/>
          <a:stretch/>
        </p:blipFill>
        <p:spPr>
          <a:xfrm>
            <a:off x="597612" y="837302"/>
            <a:ext cx="8386856" cy="1029309"/>
          </a:xfrm>
          <a:prstGeom prst="rect">
            <a:avLst/>
          </a:prstGeom>
        </p:spPr>
      </p:pic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1CC80F31-18D6-B9EA-DA98-6748B3700D9E}"/>
              </a:ext>
            </a:extLst>
          </p:cNvPr>
          <p:cNvCxnSpPr>
            <a:cxnSpLocks/>
          </p:cNvCxnSpPr>
          <p:nvPr/>
        </p:nvCxnSpPr>
        <p:spPr>
          <a:xfrm flipH="1">
            <a:off x="9123374" y="837302"/>
            <a:ext cx="1250903" cy="2129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AB97953F-470D-8D4C-FBBB-F3634F900D32}"/>
              </a:ext>
            </a:extLst>
          </p:cNvPr>
          <p:cNvCxnSpPr>
            <a:cxnSpLocks/>
          </p:cNvCxnSpPr>
          <p:nvPr/>
        </p:nvCxnSpPr>
        <p:spPr>
          <a:xfrm flipH="1" flipV="1">
            <a:off x="9123374" y="1659636"/>
            <a:ext cx="1250903" cy="1036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9A24EF31-0B1D-6181-186A-9CABC1C2CFB2}"/>
              </a:ext>
            </a:extLst>
          </p:cNvPr>
          <p:cNvSpPr txBox="1"/>
          <p:nvPr/>
        </p:nvSpPr>
        <p:spPr>
          <a:xfrm>
            <a:off x="10441127" y="609366"/>
            <a:ext cx="14207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Informal part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4253875D-085A-8058-224E-7CFFABDC171E}"/>
              </a:ext>
            </a:extLst>
          </p:cNvPr>
          <p:cNvSpPr txBox="1"/>
          <p:nvPr/>
        </p:nvSpPr>
        <p:spPr>
          <a:xfrm>
            <a:off x="10441127" y="1578666"/>
            <a:ext cx="1279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Formal part</a:t>
            </a:r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60FA3510-EFB1-5159-9B5D-256A1B2253EB}"/>
              </a:ext>
            </a:extLst>
          </p:cNvPr>
          <p:cNvCxnSpPr>
            <a:cxnSpLocks/>
          </p:cNvCxnSpPr>
          <p:nvPr/>
        </p:nvCxnSpPr>
        <p:spPr>
          <a:xfrm>
            <a:off x="8984468" y="814252"/>
            <a:ext cx="0" cy="47200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840E6286-0E64-A2E9-FC58-02C1EF9EE990}"/>
              </a:ext>
            </a:extLst>
          </p:cNvPr>
          <p:cNvCxnSpPr>
            <a:cxnSpLocks/>
          </p:cNvCxnSpPr>
          <p:nvPr/>
        </p:nvCxnSpPr>
        <p:spPr>
          <a:xfrm>
            <a:off x="8984468" y="1423634"/>
            <a:ext cx="0" cy="47200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13534868-3DBA-A91C-9211-B4C1B14656E6}"/>
              </a:ext>
            </a:extLst>
          </p:cNvPr>
          <p:cNvSpPr txBox="1"/>
          <p:nvPr/>
        </p:nvSpPr>
        <p:spPr>
          <a:xfrm>
            <a:off x="119730" y="2843915"/>
            <a:ext cx="118893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existence of a truth function stems from the assumption of non-contradiction and universality.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406FA5C2-61F0-688C-3DD5-2F6A650E3F56}"/>
              </a:ext>
            </a:extLst>
          </p:cNvPr>
          <p:cNvSpPr/>
          <p:nvPr/>
        </p:nvSpPr>
        <p:spPr>
          <a:xfrm>
            <a:off x="597610" y="2431711"/>
            <a:ext cx="8386837" cy="22049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FE5908-A9EF-BC6B-E4F4-71A0160988F7}"/>
              </a:ext>
            </a:extLst>
          </p:cNvPr>
          <p:cNvSpPr txBox="1"/>
          <p:nvPr/>
        </p:nvSpPr>
        <p:spPr>
          <a:xfrm>
            <a:off x="5161394" y="3372327"/>
            <a:ext cx="5724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Every statement must be either true or false for everybody.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le 8">
                <a:extLst>
                  <a:ext uri="{FF2B5EF4-FFF2-40B4-BE49-F238E27FC236}">
                    <a16:creationId xmlns:a16="http://schemas.microsoft.com/office/drawing/2014/main" id="{7CF0EE1D-0E48-84C2-848A-EA0DCBF8940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53639732"/>
                  </p:ext>
                </p:extLst>
              </p:nvPr>
            </p:nvGraphicFramePr>
            <p:xfrm>
              <a:off x="1166740" y="4087277"/>
              <a:ext cx="6335501" cy="7416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53569">
                      <a:extLst>
                        <a:ext uri="{9D8B030D-6E8A-4147-A177-3AD203B41FA5}">
                          <a16:colId xmlns:a16="http://schemas.microsoft.com/office/drawing/2014/main" val="1259558155"/>
                        </a:ext>
                      </a:extLst>
                    </a:gridCol>
                    <a:gridCol w="645028">
                      <a:extLst>
                        <a:ext uri="{9D8B030D-6E8A-4147-A177-3AD203B41FA5}">
                          <a16:colId xmlns:a16="http://schemas.microsoft.com/office/drawing/2014/main" val="125835019"/>
                        </a:ext>
                      </a:extLst>
                    </a:gridCol>
                    <a:gridCol w="630285">
                      <a:extLst>
                        <a:ext uri="{9D8B030D-6E8A-4147-A177-3AD203B41FA5}">
                          <a16:colId xmlns:a16="http://schemas.microsoft.com/office/drawing/2014/main" val="3453478938"/>
                        </a:ext>
                      </a:extLst>
                    </a:gridCol>
                    <a:gridCol w="630285">
                      <a:extLst>
                        <a:ext uri="{9D8B030D-6E8A-4147-A177-3AD203B41FA5}">
                          <a16:colId xmlns:a16="http://schemas.microsoft.com/office/drawing/2014/main" val="1723703975"/>
                        </a:ext>
                      </a:extLst>
                    </a:gridCol>
                    <a:gridCol w="630285">
                      <a:extLst>
                        <a:ext uri="{9D8B030D-6E8A-4147-A177-3AD203B41FA5}">
                          <a16:colId xmlns:a16="http://schemas.microsoft.com/office/drawing/2014/main" val="2862549803"/>
                        </a:ext>
                      </a:extLst>
                    </a:gridCol>
                    <a:gridCol w="630285">
                      <a:extLst>
                        <a:ext uri="{9D8B030D-6E8A-4147-A177-3AD203B41FA5}">
                          <a16:colId xmlns:a16="http://schemas.microsoft.com/office/drawing/2014/main" val="268373546"/>
                        </a:ext>
                      </a:extLst>
                    </a:gridCol>
                    <a:gridCol w="630285">
                      <a:extLst>
                        <a:ext uri="{9D8B030D-6E8A-4147-A177-3AD203B41FA5}">
                          <a16:colId xmlns:a16="http://schemas.microsoft.com/office/drawing/2014/main" val="1888631818"/>
                        </a:ext>
                      </a:extLst>
                    </a:gridCol>
                    <a:gridCol w="630285">
                      <a:extLst>
                        <a:ext uri="{9D8B030D-6E8A-4147-A177-3AD203B41FA5}">
                          <a16:colId xmlns:a16="http://schemas.microsoft.com/office/drawing/2014/main" val="1547680252"/>
                        </a:ext>
                      </a:extLst>
                    </a:gridCol>
                    <a:gridCol w="630285">
                      <a:extLst>
                        <a:ext uri="{9D8B030D-6E8A-4147-A177-3AD203B41FA5}">
                          <a16:colId xmlns:a16="http://schemas.microsoft.com/office/drawing/2014/main" val="3634823415"/>
                        </a:ext>
                      </a:extLst>
                    </a:gridCol>
                    <a:gridCol w="624909">
                      <a:extLst>
                        <a:ext uri="{9D8B030D-6E8A-4147-A177-3AD203B41FA5}">
                          <a16:colId xmlns:a16="http://schemas.microsoft.com/office/drawing/2014/main" val="187036029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𝟔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𝟕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𝟗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556208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5348719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le 8">
                <a:extLst>
                  <a:ext uri="{FF2B5EF4-FFF2-40B4-BE49-F238E27FC236}">
                    <a16:creationId xmlns:a16="http://schemas.microsoft.com/office/drawing/2014/main" id="{7CF0EE1D-0E48-84C2-848A-EA0DCBF8940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53639732"/>
                  </p:ext>
                </p:extLst>
              </p:nvPr>
            </p:nvGraphicFramePr>
            <p:xfrm>
              <a:off x="1166740" y="4087277"/>
              <a:ext cx="6335501" cy="7416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53569">
                      <a:extLst>
                        <a:ext uri="{9D8B030D-6E8A-4147-A177-3AD203B41FA5}">
                          <a16:colId xmlns:a16="http://schemas.microsoft.com/office/drawing/2014/main" val="1259558155"/>
                        </a:ext>
                      </a:extLst>
                    </a:gridCol>
                    <a:gridCol w="645028">
                      <a:extLst>
                        <a:ext uri="{9D8B030D-6E8A-4147-A177-3AD203B41FA5}">
                          <a16:colId xmlns:a16="http://schemas.microsoft.com/office/drawing/2014/main" val="125835019"/>
                        </a:ext>
                      </a:extLst>
                    </a:gridCol>
                    <a:gridCol w="630285">
                      <a:extLst>
                        <a:ext uri="{9D8B030D-6E8A-4147-A177-3AD203B41FA5}">
                          <a16:colId xmlns:a16="http://schemas.microsoft.com/office/drawing/2014/main" val="3453478938"/>
                        </a:ext>
                      </a:extLst>
                    </a:gridCol>
                    <a:gridCol w="630285">
                      <a:extLst>
                        <a:ext uri="{9D8B030D-6E8A-4147-A177-3AD203B41FA5}">
                          <a16:colId xmlns:a16="http://schemas.microsoft.com/office/drawing/2014/main" val="1723703975"/>
                        </a:ext>
                      </a:extLst>
                    </a:gridCol>
                    <a:gridCol w="630285">
                      <a:extLst>
                        <a:ext uri="{9D8B030D-6E8A-4147-A177-3AD203B41FA5}">
                          <a16:colId xmlns:a16="http://schemas.microsoft.com/office/drawing/2014/main" val="2862549803"/>
                        </a:ext>
                      </a:extLst>
                    </a:gridCol>
                    <a:gridCol w="630285">
                      <a:extLst>
                        <a:ext uri="{9D8B030D-6E8A-4147-A177-3AD203B41FA5}">
                          <a16:colId xmlns:a16="http://schemas.microsoft.com/office/drawing/2014/main" val="268373546"/>
                        </a:ext>
                      </a:extLst>
                    </a:gridCol>
                    <a:gridCol w="630285">
                      <a:extLst>
                        <a:ext uri="{9D8B030D-6E8A-4147-A177-3AD203B41FA5}">
                          <a16:colId xmlns:a16="http://schemas.microsoft.com/office/drawing/2014/main" val="1888631818"/>
                        </a:ext>
                      </a:extLst>
                    </a:gridCol>
                    <a:gridCol w="630285">
                      <a:extLst>
                        <a:ext uri="{9D8B030D-6E8A-4147-A177-3AD203B41FA5}">
                          <a16:colId xmlns:a16="http://schemas.microsoft.com/office/drawing/2014/main" val="1547680252"/>
                        </a:ext>
                      </a:extLst>
                    </a:gridCol>
                    <a:gridCol w="630285">
                      <a:extLst>
                        <a:ext uri="{9D8B030D-6E8A-4147-A177-3AD203B41FA5}">
                          <a16:colId xmlns:a16="http://schemas.microsoft.com/office/drawing/2014/main" val="3634823415"/>
                        </a:ext>
                      </a:extLst>
                    </a:gridCol>
                    <a:gridCol w="624909">
                      <a:extLst>
                        <a:ext uri="{9D8B030D-6E8A-4147-A177-3AD203B41FA5}">
                          <a16:colId xmlns:a16="http://schemas.microsoft.com/office/drawing/2014/main" val="187036029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935" t="-1613" r="-875701" b="-1209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01887" t="-1613" r="-783962" b="-1209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05769" t="-1613" r="-699038" b="-1209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308738" t="-1613" r="-605825" b="-1209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404808" t="-1613" r="-500000" b="-1209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509709" t="-1613" r="-404854" b="-1209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609709" t="-1613" r="-304854" b="-1209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702885" t="-1613" r="-201923" b="-1209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810680" t="-1613" r="-103883" b="-1209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910680" t="-1613" r="-3883" b="-12096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556208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5348719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47EF108-4473-9F8F-DD9D-F304C526ECDB}"/>
                  </a:ext>
                </a:extLst>
              </p:cNvPr>
              <p:cNvSpPr txBox="1"/>
              <p:nvPr/>
            </p:nvSpPr>
            <p:spPr>
              <a:xfrm>
                <a:off x="401457" y="4458117"/>
                <a:ext cx="745717" cy="369332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800" b="0" i="0" smtClean="0">
                          <a:latin typeface="Cambria Math" panose="02040503050406030204" pitchFamily="18" charset="0"/>
                        </a:rPr>
                        <m:t>truth</m:t>
                      </m:r>
                    </m:oMath>
                  </m:oMathPara>
                </a14:m>
                <a:endParaRPr lang="en-US" sz="1800" b="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47EF108-4473-9F8F-DD9D-F304C526EC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457" y="4458117"/>
                <a:ext cx="745717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AEA117A-2238-628C-62EA-2A66736557C7}"/>
                  </a:ext>
                </a:extLst>
              </p:cNvPr>
              <p:cNvSpPr txBox="1"/>
              <p:nvPr/>
            </p:nvSpPr>
            <p:spPr>
              <a:xfrm>
                <a:off x="257077" y="5318266"/>
                <a:ext cx="8866297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>
                    <a:solidFill>
                      <a:schemeClr val="accent6">
                        <a:lumMod val="75000"/>
                      </a:schemeClr>
                    </a:solidFill>
                  </a:rPr>
                  <a:t>Context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3200" dirty="0">
                    <a:solidFill>
                      <a:schemeClr val="accent6">
                        <a:lumMod val="75000"/>
                      </a:schemeClr>
                    </a:solidFill>
                  </a:rPr>
                  <a:t> big table where statements are columns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AEA117A-2238-628C-62EA-2A66736557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077" y="5318266"/>
                <a:ext cx="8866297" cy="584775"/>
              </a:xfrm>
              <a:prstGeom prst="rect">
                <a:avLst/>
              </a:prstGeom>
              <a:blipFill>
                <a:blip r:embed="rId8"/>
                <a:stretch>
                  <a:fillRect l="-1718" t="-12500" b="-34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047F582-FC85-A335-7628-6F27E816BB7B}"/>
                  </a:ext>
                </a:extLst>
              </p:cNvPr>
              <p:cNvSpPr txBox="1"/>
              <p:nvPr/>
            </p:nvSpPr>
            <p:spPr>
              <a:xfrm>
                <a:off x="4069834" y="3520402"/>
                <a:ext cx="52931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𝒮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047F582-FC85-A335-7628-6F27E816BB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9834" y="3520402"/>
                <a:ext cx="529312" cy="58477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37372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B5AA6-6A80-288A-ED2F-2D37DC91B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Possible assignments</a:t>
            </a:r>
            <a:br>
              <a:rPr lang="en-US" dirty="0"/>
            </a:br>
            <a:r>
              <a:rPr lang="en-US" dirty="0"/>
              <a:t>and logical relationships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2DE5CE-856F-8A80-6672-9263A28E92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80D31A-7194-8549-3919-40BFFC3B7F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9A0D7E-ADCC-88CA-5217-A37B18243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9186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077A98F-859E-BF5C-0E97-9CD3E0FC88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38F9BB8-119F-269F-280A-0897DA3DA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14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8">
                <a:extLst>
                  <a:ext uri="{FF2B5EF4-FFF2-40B4-BE49-F238E27FC236}">
                    <a16:creationId xmlns:a16="http://schemas.microsoft.com/office/drawing/2014/main" id="{A981A443-753A-1EFD-C91D-F88D23F1BD0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8718910"/>
                  </p:ext>
                </p:extLst>
              </p:nvPr>
            </p:nvGraphicFramePr>
            <p:xfrm>
              <a:off x="992457" y="1502659"/>
              <a:ext cx="7005649" cy="35661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32813">
                      <a:extLst>
                        <a:ext uri="{9D8B030D-6E8A-4147-A177-3AD203B41FA5}">
                          <a16:colId xmlns:a16="http://schemas.microsoft.com/office/drawing/2014/main" val="1259558155"/>
                        </a:ext>
                      </a:extLst>
                    </a:gridCol>
                    <a:gridCol w="2029219">
                      <a:extLst>
                        <a:ext uri="{9D8B030D-6E8A-4147-A177-3AD203B41FA5}">
                          <a16:colId xmlns:a16="http://schemas.microsoft.com/office/drawing/2014/main" val="125835019"/>
                        </a:ext>
                      </a:extLst>
                    </a:gridCol>
                    <a:gridCol w="1697409">
                      <a:extLst>
                        <a:ext uri="{9D8B030D-6E8A-4147-A177-3AD203B41FA5}">
                          <a16:colId xmlns:a16="http://schemas.microsoft.com/office/drawing/2014/main" val="3453478938"/>
                        </a:ext>
                      </a:extLst>
                    </a:gridCol>
                    <a:gridCol w="1246208">
                      <a:extLst>
                        <a:ext uri="{9D8B030D-6E8A-4147-A177-3AD203B41FA5}">
                          <a16:colId xmlns:a16="http://schemas.microsoft.com/office/drawing/2014/main" val="1870360299"/>
                        </a:ext>
                      </a:extLst>
                    </a:gridCol>
                  </a:tblGrid>
                  <a:tr h="31324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1" dirty="0">
                              <a:latin typeface="+mn-lt"/>
                              <a:ea typeface="Cambria Math" panose="02040503050406030204" pitchFamily="18" charset="0"/>
                            </a:rPr>
                            <a:t>“that animal is a cat”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1" dirty="0">
                              <a:latin typeface="+mn-lt"/>
                              <a:ea typeface="Cambria Math" panose="02040503050406030204" pitchFamily="18" charset="0"/>
                            </a:rPr>
                            <a:t>“that animal is a mammal”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1" dirty="0">
                              <a:latin typeface="+mn-lt"/>
                              <a:ea typeface="Cambria Math" panose="02040503050406030204" pitchFamily="18" charset="0"/>
                            </a:rPr>
                            <a:t>“that animal is a bird”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55620871"/>
                      </a:ext>
                    </a:extLst>
                  </a:tr>
                  <a:tr h="31324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53487190"/>
                      </a:ext>
                    </a:extLst>
                  </a:tr>
                  <a:tr h="31324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69426569"/>
                      </a:ext>
                    </a:extLst>
                  </a:tr>
                  <a:tr h="31324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20103483"/>
                      </a:ext>
                    </a:extLst>
                  </a:tr>
                  <a:tr h="31324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32983986"/>
                      </a:ext>
                    </a:extLst>
                  </a:tr>
                  <a:tr h="31324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43333904"/>
                      </a:ext>
                    </a:extLst>
                  </a:tr>
                  <a:tr h="31324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2236012"/>
                      </a:ext>
                    </a:extLst>
                  </a:tr>
                  <a:tr h="31324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43094789"/>
                      </a:ext>
                    </a:extLst>
                  </a:tr>
                  <a:tr h="30255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5270512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8">
                <a:extLst>
                  <a:ext uri="{FF2B5EF4-FFF2-40B4-BE49-F238E27FC236}">
                    <a16:creationId xmlns:a16="http://schemas.microsoft.com/office/drawing/2014/main" id="{A981A443-753A-1EFD-C91D-F88D23F1BD0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8718910"/>
                  </p:ext>
                </p:extLst>
              </p:nvPr>
            </p:nvGraphicFramePr>
            <p:xfrm>
              <a:off x="992457" y="1502659"/>
              <a:ext cx="7005649" cy="35661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32813">
                      <a:extLst>
                        <a:ext uri="{9D8B030D-6E8A-4147-A177-3AD203B41FA5}">
                          <a16:colId xmlns:a16="http://schemas.microsoft.com/office/drawing/2014/main" val="1259558155"/>
                        </a:ext>
                      </a:extLst>
                    </a:gridCol>
                    <a:gridCol w="2029219">
                      <a:extLst>
                        <a:ext uri="{9D8B030D-6E8A-4147-A177-3AD203B41FA5}">
                          <a16:colId xmlns:a16="http://schemas.microsoft.com/office/drawing/2014/main" val="125835019"/>
                        </a:ext>
                      </a:extLst>
                    </a:gridCol>
                    <a:gridCol w="1697409">
                      <a:extLst>
                        <a:ext uri="{9D8B030D-6E8A-4147-A177-3AD203B41FA5}">
                          <a16:colId xmlns:a16="http://schemas.microsoft.com/office/drawing/2014/main" val="3453478938"/>
                        </a:ext>
                      </a:extLst>
                    </a:gridCol>
                    <a:gridCol w="1246208">
                      <a:extLst>
                        <a:ext uri="{9D8B030D-6E8A-4147-A177-3AD203B41FA5}">
                          <a16:colId xmlns:a16="http://schemas.microsoft.com/office/drawing/2014/main" val="1870360299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1" dirty="0">
                              <a:latin typeface="+mn-lt"/>
                              <a:ea typeface="Cambria Math" panose="02040503050406030204" pitchFamily="18" charset="0"/>
                            </a:rPr>
                            <a:t>“that animal is a cat”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1" dirty="0">
                              <a:latin typeface="+mn-lt"/>
                              <a:ea typeface="Cambria Math" panose="02040503050406030204" pitchFamily="18" charset="0"/>
                            </a:rPr>
                            <a:t>“that animal is a mammal”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1" dirty="0">
                              <a:latin typeface="+mn-lt"/>
                              <a:ea typeface="Cambria Math" panose="02040503050406030204" pitchFamily="18" charset="0"/>
                            </a:rPr>
                            <a:t>“that animal is a bird”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61951" t="-4762" r="-1951" b="-47238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55620871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53487190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69426569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20103483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3298398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4333390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223601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43094789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52705123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C40DF79-17E9-7D35-EA14-FCFDE1469C60}"/>
              </a:ext>
            </a:extLst>
          </p:cNvPr>
          <p:cNvCxnSpPr>
            <a:cxnSpLocks/>
          </p:cNvCxnSpPr>
          <p:nvPr/>
        </p:nvCxnSpPr>
        <p:spPr>
          <a:xfrm>
            <a:off x="1591502" y="2323988"/>
            <a:ext cx="619509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7897B9-4900-FEC8-936A-EDD53C515417}"/>
              </a:ext>
            </a:extLst>
          </p:cNvPr>
          <p:cNvCxnSpPr>
            <a:cxnSpLocks/>
          </p:cNvCxnSpPr>
          <p:nvPr/>
        </p:nvCxnSpPr>
        <p:spPr>
          <a:xfrm>
            <a:off x="1591502" y="3429000"/>
            <a:ext cx="619509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8FD0A9C-313B-7A48-0973-35E99670D2BA}"/>
              </a:ext>
            </a:extLst>
          </p:cNvPr>
          <p:cNvCxnSpPr>
            <a:cxnSpLocks/>
          </p:cNvCxnSpPr>
          <p:nvPr/>
        </p:nvCxnSpPr>
        <p:spPr>
          <a:xfrm>
            <a:off x="1591502" y="3068871"/>
            <a:ext cx="619509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FB05A06-30F9-2839-0762-D4EC28C3AB33}"/>
              </a:ext>
            </a:extLst>
          </p:cNvPr>
          <p:cNvCxnSpPr>
            <a:cxnSpLocks/>
          </p:cNvCxnSpPr>
          <p:nvPr/>
        </p:nvCxnSpPr>
        <p:spPr>
          <a:xfrm>
            <a:off x="1591502" y="3795428"/>
            <a:ext cx="619509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750B8D34-4DF6-7998-EA43-0CBC546B7893}"/>
              </a:ext>
            </a:extLst>
          </p:cNvPr>
          <p:cNvSpPr txBox="1"/>
          <p:nvPr/>
        </p:nvSpPr>
        <p:spPr>
          <a:xfrm>
            <a:off x="611893" y="5401675"/>
            <a:ext cx="73862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only semantics captured by the formal system is the set of possible combinations of truth values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9B14540-8DC3-4B20-8098-6DFBB08ED20E}"/>
              </a:ext>
            </a:extLst>
          </p:cNvPr>
          <p:cNvSpPr txBox="1"/>
          <p:nvPr/>
        </p:nvSpPr>
        <p:spPr>
          <a:xfrm>
            <a:off x="408461" y="48085"/>
            <a:ext cx="1148574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6">
                    <a:lumMod val="75000"/>
                  </a:schemeClr>
                </a:solidFill>
              </a:rPr>
              <a:t>Note: the semantic content constrains the possible combinations of truth values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635E79F-A9C6-6E27-53CB-1DFBFD4E20B6}"/>
              </a:ext>
            </a:extLst>
          </p:cNvPr>
          <p:cNvCxnSpPr>
            <a:cxnSpLocks/>
            <a:stCxn id="12" idx="1"/>
          </p:cNvCxnSpPr>
          <p:nvPr/>
        </p:nvCxnSpPr>
        <p:spPr>
          <a:xfrm flipH="1" flipV="1">
            <a:off x="7927092" y="2261937"/>
            <a:ext cx="1271910" cy="7553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BD10372-79CE-2B43-3210-7DF2EF6152C7}"/>
              </a:ext>
            </a:extLst>
          </p:cNvPr>
          <p:cNvSpPr txBox="1"/>
          <p:nvPr/>
        </p:nvSpPr>
        <p:spPr>
          <a:xfrm>
            <a:off x="9199002" y="2832601"/>
            <a:ext cx="1188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impossible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3C46BEF-86F6-DBD9-0A57-8286DE254838}"/>
              </a:ext>
            </a:extLst>
          </p:cNvPr>
          <p:cNvCxnSpPr>
            <a:cxnSpLocks/>
            <a:stCxn id="12" idx="1"/>
          </p:cNvCxnSpPr>
          <p:nvPr/>
        </p:nvCxnSpPr>
        <p:spPr>
          <a:xfrm flipH="1">
            <a:off x="7927092" y="3017267"/>
            <a:ext cx="1271910" cy="665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AE2B722-89FE-DFC2-5211-9131AA178F63}"/>
              </a:ext>
            </a:extLst>
          </p:cNvPr>
          <p:cNvCxnSpPr>
            <a:stCxn id="12" idx="1"/>
          </p:cNvCxnSpPr>
          <p:nvPr/>
        </p:nvCxnSpPr>
        <p:spPr>
          <a:xfrm flipH="1">
            <a:off x="7927092" y="3017267"/>
            <a:ext cx="1271910" cy="4117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D173DAB-5596-9A08-76C7-D407E6BE50E4}"/>
              </a:ext>
            </a:extLst>
          </p:cNvPr>
          <p:cNvCxnSpPr>
            <a:cxnSpLocks/>
            <a:stCxn id="12" idx="1"/>
          </p:cNvCxnSpPr>
          <p:nvPr/>
        </p:nvCxnSpPr>
        <p:spPr>
          <a:xfrm flipH="1">
            <a:off x="7927092" y="3017267"/>
            <a:ext cx="1271910" cy="7781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8004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77D6EC1-DFF8-97C7-A9DA-BCDB9C77D4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CBCE4D4-6651-AC02-8A0D-0694016B5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15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F585A1-4220-53F8-1D1C-78EAF8051E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06" t="20489" b="1"/>
          <a:stretch/>
        </p:blipFill>
        <p:spPr>
          <a:xfrm>
            <a:off x="204536" y="215217"/>
            <a:ext cx="8668753" cy="109437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8566FAA-A5C3-5296-A84C-7C2715B58BDE}"/>
                  </a:ext>
                </a:extLst>
              </p:cNvPr>
              <p:cNvSpPr txBox="1"/>
              <p:nvPr/>
            </p:nvSpPr>
            <p:spPr>
              <a:xfrm>
                <a:off x="4745836" y="2825844"/>
                <a:ext cx="62447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8566FAA-A5C3-5296-A84C-7C2715B58B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5836" y="2825844"/>
                <a:ext cx="624472" cy="369332"/>
              </a:xfrm>
              <a:prstGeom prst="rect">
                <a:avLst/>
              </a:prstGeom>
              <a:blipFill>
                <a:blip r:embed="rId4"/>
                <a:stretch>
                  <a:fillRect r="-18627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B57CD26-62BD-94BC-72A6-7E98BC89E221}"/>
              </a:ext>
            </a:extLst>
          </p:cNvPr>
          <p:cNvCxnSpPr>
            <a:cxnSpLocks/>
          </p:cNvCxnSpPr>
          <p:nvPr/>
        </p:nvCxnSpPr>
        <p:spPr>
          <a:xfrm flipV="1">
            <a:off x="5078547" y="2575009"/>
            <a:ext cx="0" cy="2119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8">
                <a:extLst>
                  <a:ext uri="{FF2B5EF4-FFF2-40B4-BE49-F238E27FC236}">
                    <a16:creationId xmlns:a16="http://schemas.microsoft.com/office/drawing/2014/main" id="{32EA0AA9-1818-AE06-E624-84EF058B645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67956676"/>
                  </p:ext>
                </p:extLst>
              </p:nvPr>
            </p:nvGraphicFramePr>
            <p:xfrm>
              <a:off x="3468940" y="1760042"/>
              <a:ext cx="2553791" cy="7416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53569">
                      <a:extLst>
                        <a:ext uri="{9D8B030D-6E8A-4147-A177-3AD203B41FA5}">
                          <a16:colId xmlns:a16="http://schemas.microsoft.com/office/drawing/2014/main" val="1259558155"/>
                        </a:ext>
                      </a:extLst>
                    </a:gridCol>
                    <a:gridCol w="645028">
                      <a:extLst>
                        <a:ext uri="{9D8B030D-6E8A-4147-A177-3AD203B41FA5}">
                          <a16:colId xmlns:a16="http://schemas.microsoft.com/office/drawing/2014/main" val="125835019"/>
                        </a:ext>
                      </a:extLst>
                    </a:gridCol>
                    <a:gridCol w="630285">
                      <a:extLst>
                        <a:ext uri="{9D8B030D-6E8A-4147-A177-3AD203B41FA5}">
                          <a16:colId xmlns:a16="http://schemas.microsoft.com/office/drawing/2014/main" val="3453478938"/>
                        </a:ext>
                      </a:extLst>
                    </a:gridCol>
                    <a:gridCol w="624909">
                      <a:extLst>
                        <a:ext uri="{9D8B030D-6E8A-4147-A177-3AD203B41FA5}">
                          <a16:colId xmlns:a16="http://schemas.microsoft.com/office/drawing/2014/main" val="187036029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556208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5348719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8">
                <a:extLst>
                  <a:ext uri="{FF2B5EF4-FFF2-40B4-BE49-F238E27FC236}">
                    <a16:creationId xmlns:a16="http://schemas.microsoft.com/office/drawing/2014/main" id="{32EA0AA9-1818-AE06-E624-84EF058B645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67956676"/>
                  </p:ext>
                </p:extLst>
              </p:nvPr>
            </p:nvGraphicFramePr>
            <p:xfrm>
              <a:off x="3468940" y="1760042"/>
              <a:ext cx="2553791" cy="7416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53569">
                      <a:extLst>
                        <a:ext uri="{9D8B030D-6E8A-4147-A177-3AD203B41FA5}">
                          <a16:colId xmlns:a16="http://schemas.microsoft.com/office/drawing/2014/main" val="1259558155"/>
                        </a:ext>
                      </a:extLst>
                    </a:gridCol>
                    <a:gridCol w="645028">
                      <a:extLst>
                        <a:ext uri="{9D8B030D-6E8A-4147-A177-3AD203B41FA5}">
                          <a16:colId xmlns:a16="http://schemas.microsoft.com/office/drawing/2014/main" val="125835019"/>
                        </a:ext>
                      </a:extLst>
                    </a:gridCol>
                    <a:gridCol w="630285">
                      <a:extLst>
                        <a:ext uri="{9D8B030D-6E8A-4147-A177-3AD203B41FA5}">
                          <a16:colId xmlns:a16="http://schemas.microsoft.com/office/drawing/2014/main" val="3453478938"/>
                        </a:ext>
                      </a:extLst>
                    </a:gridCol>
                    <a:gridCol w="624909">
                      <a:extLst>
                        <a:ext uri="{9D8B030D-6E8A-4147-A177-3AD203B41FA5}">
                          <a16:colId xmlns:a16="http://schemas.microsoft.com/office/drawing/2014/main" val="187036029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935" t="-1613" r="-296262" b="-1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01887" t="-1613" r="-199057" b="-1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207767" t="-1613" r="-104854" b="-1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307767" t="-1613" r="-4854" b="-12258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556208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5348719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2CA2EEB-ACC6-0EFC-F254-CF17FE44A68D}"/>
                  </a:ext>
                </a:extLst>
              </p:cNvPr>
              <p:cNvSpPr txBox="1"/>
              <p:nvPr/>
            </p:nvSpPr>
            <p:spPr>
              <a:xfrm>
                <a:off x="3086078" y="2130882"/>
                <a:ext cx="371447" cy="369332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sz="1800" b="0" i="1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2CA2EEB-ACC6-0EFC-F254-CF17FE44A6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6078" y="2130882"/>
                <a:ext cx="371447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Left Brace 10">
            <a:extLst>
              <a:ext uri="{FF2B5EF4-FFF2-40B4-BE49-F238E27FC236}">
                <a16:creationId xmlns:a16="http://schemas.microsoft.com/office/drawing/2014/main" id="{0B91C0D9-CD7E-7076-366B-2AA5313CF0D1}"/>
              </a:ext>
            </a:extLst>
          </p:cNvPr>
          <p:cNvSpPr/>
          <p:nvPr/>
        </p:nvSpPr>
        <p:spPr>
          <a:xfrm rot="16200000">
            <a:off x="3985998" y="2107078"/>
            <a:ext cx="220391" cy="125450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2FD1668-63BE-EBF2-AF8E-B29F3CAC5B2C}"/>
                  </a:ext>
                </a:extLst>
              </p:cNvPr>
              <p:cNvSpPr txBox="1"/>
              <p:nvPr/>
            </p:nvSpPr>
            <p:spPr>
              <a:xfrm>
                <a:off x="3678073" y="2820622"/>
                <a:ext cx="949299" cy="393121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𝑎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​</m:t>
                            </m:r>
                          </m:e>
                        </m:d>
                      </m:e>
                      <m:sub>
                        <m:d>
                          <m:dPr>
                            <m:begChr m:val="{"/>
                            <m:endChr m:val="}"/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sub>
                    </m:sSub>
                  </m:oMath>
                </a14:m>
                <a:r>
                  <a:rPr lang="en-US" sz="1800" b="0" i="1" dirty="0"/>
                  <a:t> 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2FD1668-63BE-EBF2-AF8E-B29F3CAC5B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8073" y="2820622"/>
                <a:ext cx="949299" cy="393121"/>
              </a:xfrm>
              <a:prstGeom prst="rect">
                <a:avLst/>
              </a:prstGeom>
              <a:blipFill>
                <a:blip r:embed="rId7"/>
                <a:stretch>
                  <a:fillRect l="-21154" t="-112500" b="-1718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D71CD4C-92B1-C83A-0BBA-2F6B0109959E}"/>
              </a:ext>
            </a:extLst>
          </p:cNvPr>
          <p:cNvCxnSpPr>
            <a:cxnSpLocks/>
          </p:cNvCxnSpPr>
          <p:nvPr/>
        </p:nvCxnSpPr>
        <p:spPr>
          <a:xfrm flipV="1">
            <a:off x="2571318" y="2392567"/>
            <a:ext cx="527565" cy="1765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BDBC98C8-6DFA-B96F-2988-DEC60D29AFCB}"/>
              </a:ext>
            </a:extLst>
          </p:cNvPr>
          <p:cNvSpPr txBox="1"/>
          <p:nvPr/>
        </p:nvSpPr>
        <p:spPr>
          <a:xfrm>
            <a:off x="1501125" y="2582885"/>
            <a:ext cx="2011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assignment for whole context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036B60C-63CE-E46E-B1C7-5E1B949E2F6C}"/>
              </a:ext>
            </a:extLst>
          </p:cNvPr>
          <p:cNvCxnSpPr>
            <a:cxnSpLocks/>
          </p:cNvCxnSpPr>
          <p:nvPr/>
        </p:nvCxnSpPr>
        <p:spPr>
          <a:xfrm flipV="1">
            <a:off x="3170604" y="3101859"/>
            <a:ext cx="527565" cy="1765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F4E3C609-966A-2CED-9202-15C540041A2B}"/>
              </a:ext>
            </a:extLst>
          </p:cNvPr>
          <p:cNvSpPr txBox="1"/>
          <p:nvPr/>
        </p:nvSpPr>
        <p:spPr>
          <a:xfrm>
            <a:off x="2100411" y="3292177"/>
            <a:ext cx="2011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assignment for a set of statements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AEA87D7-4A91-6F0D-589D-A7E0D2CA0D41}"/>
              </a:ext>
            </a:extLst>
          </p:cNvPr>
          <p:cNvSpPr txBox="1"/>
          <p:nvPr/>
        </p:nvSpPr>
        <p:spPr>
          <a:xfrm>
            <a:off x="5202299" y="3292177"/>
            <a:ext cx="2011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assignment for a single statement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F90DA97-883B-3D56-6E8B-EB2DA9D94D1C}"/>
              </a:ext>
            </a:extLst>
          </p:cNvPr>
          <p:cNvCxnSpPr>
            <a:cxnSpLocks/>
          </p:cNvCxnSpPr>
          <p:nvPr/>
        </p:nvCxnSpPr>
        <p:spPr>
          <a:xfrm flipH="1" flipV="1">
            <a:off x="5392697" y="3102644"/>
            <a:ext cx="527565" cy="1765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8283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C98E52-9DF7-2C23-7933-02F0909C6D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D0CD667-B41D-A9E9-6456-FE614EFCE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16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D56D73-2CAC-0FFB-3D7A-0FC512CEE5D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19" r="1"/>
          <a:stretch/>
        </p:blipFill>
        <p:spPr>
          <a:xfrm>
            <a:off x="252664" y="215783"/>
            <a:ext cx="9661358" cy="125216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8">
                <a:extLst>
                  <a:ext uri="{FF2B5EF4-FFF2-40B4-BE49-F238E27FC236}">
                    <a16:creationId xmlns:a16="http://schemas.microsoft.com/office/drawing/2014/main" id="{075BE137-0AB3-964D-641E-84B55F268528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382036" y="1798873"/>
              <a:ext cx="6335500" cy="1854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21388">
                      <a:extLst>
                        <a:ext uri="{9D8B030D-6E8A-4147-A177-3AD203B41FA5}">
                          <a16:colId xmlns:a16="http://schemas.microsoft.com/office/drawing/2014/main" val="1259558155"/>
                        </a:ext>
                      </a:extLst>
                    </a:gridCol>
                    <a:gridCol w="1600200">
                      <a:extLst>
                        <a:ext uri="{9D8B030D-6E8A-4147-A177-3AD203B41FA5}">
                          <a16:colId xmlns:a16="http://schemas.microsoft.com/office/drawing/2014/main" val="125835019"/>
                        </a:ext>
                      </a:extLst>
                    </a:gridCol>
                    <a:gridCol w="1563624">
                      <a:extLst>
                        <a:ext uri="{9D8B030D-6E8A-4147-A177-3AD203B41FA5}">
                          <a16:colId xmlns:a16="http://schemas.microsoft.com/office/drawing/2014/main" val="3453478938"/>
                        </a:ext>
                      </a:extLst>
                    </a:gridCol>
                    <a:gridCol w="1550288">
                      <a:extLst>
                        <a:ext uri="{9D8B030D-6E8A-4147-A177-3AD203B41FA5}">
                          <a16:colId xmlns:a16="http://schemas.microsoft.com/office/drawing/2014/main" val="187036029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556208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5348719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3298398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2317415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2008289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8">
                <a:extLst>
                  <a:ext uri="{FF2B5EF4-FFF2-40B4-BE49-F238E27FC236}">
                    <a16:creationId xmlns:a16="http://schemas.microsoft.com/office/drawing/2014/main" id="{075BE137-0AB3-964D-641E-84B55F26852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11442850"/>
                  </p:ext>
                </p:extLst>
              </p:nvPr>
            </p:nvGraphicFramePr>
            <p:xfrm>
              <a:off x="1382036" y="1798873"/>
              <a:ext cx="6335500" cy="1854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21388">
                      <a:extLst>
                        <a:ext uri="{9D8B030D-6E8A-4147-A177-3AD203B41FA5}">
                          <a16:colId xmlns:a16="http://schemas.microsoft.com/office/drawing/2014/main" val="1259558155"/>
                        </a:ext>
                      </a:extLst>
                    </a:gridCol>
                    <a:gridCol w="1600200">
                      <a:extLst>
                        <a:ext uri="{9D8B030D-6E8A-4147-A177-3AD203B41FA5}">
                          <a16:colId xmlns:a16="http://schemas.microsoft.com/office/drawing/2014/main" val="125835019"/>
                        </a:ext>
                      </a:extLst>
                    </a:gridCol>
                    <a:gridCol w="1563624">
                      <a:extLst>
                        <a:ext uri="{9D8B030D-6E8A-4147-A177-3AD203B41FA5}">
                          <a16:colId xmlns:a16="http://schemas.microsoft.com/office/drawing/2014/main" val="3453478938"/>
                        </a:ext>
                      </a:extLst>
                    </a:gridCol>
                    <a:gridCol w="1550288">
                      <a:extLst>
                        <a:ext uri="{9D8B030D-6E8A-4147-A177-3AD203B41FA5}">
                          <a16:colId xmlns:a16="http://schemas.microsoft.com/office/drawing/2014/main" val="187036029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376" t="-1639" r="-292857" b="-4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01521" t="-1639" r="-196198" b="-4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06226" t="-1639" r="-100778" b="-4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309843" t="-1639" r="-1969" b="-4229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556208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5348719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3298398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2317415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2008289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6C630C8-4C9A-4EDD-3BF0-250240915670}"/>
                  </a:ext>
                </a:extLst>
              </p:cNvPr>
              <p:cNvSpPr txBox="1"/>
              <p:nvPr/>
            </p:nvSpPr>
            <p:spPr>
              <a:xfrm>
                <a:off x="926938" y="2194737"/>
                <a:ext cx="359394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800" b="0" dirty="0"/>
              </a:p>
              <a:p>
                <a:endParaRPr lang="en-US" sz="1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6C630C8-4C9A-4EDD-3BF0-2502409156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938" y="2194737"/>
                <a:ext cx="359394" cy="646331"/>
              </a:xfrm>
              <a:prstGeom prst="rect">
                <a:avLst/>
              </a:prstGeom>
              <a:blipFill>
                <a:blip r:embed="rId5"/>
                <a:stretch>
                  <a:fillRect r="-3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12D9625-63C2-E1C9-1A75-8ED1198185A5}"/>
                  </a:ext>
                </a:extLst>
              </p:cNvPr>
              <p:cNvSpPr txBox="1"/>
              <p:nvPr/>
            </p:nvSpPr>
            <p:spPr>
              <a:xfrm>
                <a:off x="932667" y="2908120"/>
                <a:ext cx="427482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800" b="0" dirty="0"/>
              </a:p>
              <a:p>
                <a:endParaRPr lang="en-US" sz="18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12D9625-63C2-E1C9-1A75-8ED1198185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667" y="2908120"/>
                <a:ext cx="427482" cy="6463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378B223-E6BB-137F-7033-83709EC343BB}"/>
                  </a:ext>
                </a:extLst>
              </p:cNvPr>
              <p:cNvSpPr txBox="1"/>
              <p:nvPr/>
            </p:nvSpPr>
            <p:spPr>
              <a:xfrm>
                <a:off x="934301" y="2560512"/>
                <a:ext cx="239394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800" b="0" dirty="0"/>
              </a:p>
              <a:p>
                <a:endParaRPr lang="en-US" sz="18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378B223-E6BB-137F-7033-83709EC343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301" y="2560512"/>
                <a:ext cx="239394" cy="646331"/>
              </a:xfrm>
              <a:prstGeom prst="rect">
                <a:avLst/>
              </a:prstGeom>
              <a:blipFill>
                <a:blip r:embed="rId7"/>
                <a:stretch>
                  <a:fillRect r="-5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8B691B4-0A30-B0F3-B6A5-B04945D0E7EB}"/>
                  </a:ext>
                </a:extLst>
              </p:cNvPr>
              <p:cNvSpPr txBox="1"/>
              <p:nvPr/>
            </p:nvSpPr>
            <p:spPr>
              <a:xfrm>
                <a:off x="910780" y="3244334"/>
                <a:ext cx="42748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8B691B4-0A30-B0F3-B6A5-B04945D0E7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780" y="3244334"/>
                <a:ext cx="427482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>
            <a:extLst>
              <a:ext uri="{FF2B5EF4-FFF2-40B4-BE49-F238E27FC236}">
                <a16:creationId xmlns:a16="http://schemas.microsoft.com/office/drawing/2014/main" id="{C65A0723-D0D6-F20D-9134-9B33E3662EA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0800000">
            <a:off x="668124" y="2196615"/>
            <a:ext cx="385001" cy="14242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7DACE0C-F27D-926C-571A-2F67B528C89C}"/>
                  </a:ext>
                </a:extLst>
              </p:cNvPr>
              <p:cNvSpPr txBox="1"/>
              <p:nvPr/>
            </p:nvSpPr>
            <p:spPr>
              <a:xfrm>
                <a:off x="186783" y="2699011"/>
                <a:ext cx="45505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𝒜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𝒮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7DACE0C-F27D-926C-571A-2F67B528C8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783" y="2699011"/>
                <a:ext cx="455054" cy="369332"/>
              </a:xfrm>
              <a:prstGeom prst="rect">
                <a:avLst/>
              </a:prstGeom>
              <a:blipFill>
                <a:blip r:embed="rId10"/>
                <a:stretch>
                  <a:fillRect r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C67D9B8-BD99-AB01-1C26-C56073353714}"/>
                  </a:ext>
                </a:extLst>
              </p:cNvPr>
              <p:cNvSpPr txBox="1"/>
              <p:nvPr/>
            </p:nvSpPr>
            <p:spPr>
              <a:xfrm>
                <a:off x="7761310" y="2174112"/>
                <a:ext cx="745717" cy="369332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800" b="0" i="0" smtClean="0">
                          <a:latin typeface="Cambria Math" panose="02040503050406030204" pitchFamily="18" charset="0"/>
                        </a:rPr>
                        <m:t>truth</m:t>
                      </m:r>
                    </m:oMath>
                  </m:oMathPara>
                </a14:m>
                <a:endParaRPr lang="en-US" sz="1800" b="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C67D9B8-BD99-AB01-1C26-C560733537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1310" y="2174112"/>
                <a:ext cx="745717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F723BC7-3A16-25E1-3852-A2194961C35E}"/>
                  </a:ext>
                </a:extLst>
              </p:cNvPr>
              <p:cNvSpPr txBox="1"/>
              <p:nvPr/>
            </p:nvSpPr>
            <p:spPr>
              <a:xfrm>
                <a:off x="504584" y="5157880"/>
                <a:ext cx="8845672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>
                    <a:solidFill>
                      <a:schemeClr val="accent6">
                        <a:lumMod val="75000"/>
                      </a:schemeClr>
                    </a:solidFill>
                  </a:rPr>
                  <a:t>Context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3200" dirty="0">
                    <a:solidFill>
                      <a:schemeClr val="accent6">
                        <a:lumMod val="75000"/>
                      </a:schemeClr>
                    </a:solidFill>
                  </a:rPr>
                  <a:t> big table where statements are columns and possible assignments are rows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F723BC7-3A16-25E1-3852-A2194961C3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584" y="5157880"/>
                <a:ext cx="8845672" cy="1077218"/>
              </a:xfrm>
              <a:prstGeom prst="rect">
                <a:avLst/>
              </a:prstGeom>
              <a:blipFill>
                <a:blip r:embed="rId12"/>
                <a:stretch>
                  <a:fillRect l="-1792" t="-6780" r="-138" b="-175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9E9F1F9A-D7BA-D9B8-2C75-FBAEBCC01043}"/>
              </a:ext>
            </a:extLst>
          </p:cNvPr>
          <p:cNvSpPr txBox="1"/>
          <p:nvPr/>
        </p:nvSpPr>
        <p:spPr>
          <a:xfrm>
            <a:off x="504584" y="3969783"/>
            <a:ext cx="69526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Possible assignments are those assignments consistent with the meaning (semantics) of the statements</a:t>
            </a:r>
          </a:p>
        </p:txBody>
      </p:sp>
    </p:spTree>
    <p:extLst>
      <p:ext uri="{BB962C8B-B14F-4D97-AF65-F5344CB8AC3E}">
        <p14:creationId xmlns:p14="http://schemas.microsoft.com/office/powerpoint/2010/main" val="4260480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95A5571C-8FC5-B731-2897-EA48117A8E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5329813"/>
              </p:ext>
            </p:extLst>
          </p:nvPr>
        </p:nvGraphicFramePr>
        <p:xfrm>
          <a:off x="1705984" y="3262550"/>
          <a:ext cx="5786408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42331">
                  <a:extLst>
                    <a:ext uri="{9D8B030D-6E8A-4147-A177-3AD203B41FA5}">
                      <a16:colId xmlns:a16="http://schemas.microsoft.com/office/drawing/2014/main" val="1259558155"/>
                    </a:ext>
                  </a:extLst>
                </a:gridCol>
                <a:gridCol w="1878293">
                  <a:extLst>
                    <a:ext uri="{9D8B030D-6E8A-4147-A177-3AD203B41FA5}">
                      <a16:colId xmlns:a16="http://schemas.microsoft.com/office/drawing/2014/main" val="125835019"/>
                    </a:ext>
                  </a:extLst>
                </a:gridCol>
                <a:gridCol w="1865784">
                  <a:extLst>
                    <a:ext uri="{9D8B030D-6E8A-4147-A177-3AD203B41FA5}">
                      <a16:colId xmlns:a16="http://schemas.microsoft.com/office/drawing/2014/main" val="3453478938"/>
                    </a:ext>
                  </a:extLst>
                </a:gridCol>
              </a:tblGrid>
              <a:tr h="240094">
                <a:tc>
                  <a:txBody>
                    <a:bodyPr/>
                    <a:lstStyle/>
                    <a:p>
                      <a:pPr algn="ctr"/>
                      <a:r>
                        <a:rPr lang="en-US" b="0" i="1" dirty="0">
                          <a:latin typeface="+mn-lt"/>
                          <a:ea typeface="Cambria Math" panose="02040503050406030204" pitchFamily="18" charset="0"/>
                        </a:rPr>
                        <a:t>“that cat is a mammal”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1" dirty="0">
                          <a:latin typeface="+mn-lt"/>
                          <a:ea typeface="Cambria Math" panose="02040503050406030204" pitchFamily="18" charset="0"/>
                        </a:rPr>
                        <a:t>“that mammal is a cat”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1" dirty="0">
                          <a:latin typeface="+mn-lt"/>
                          <a:ea typeface="Cambria Math" panose="02040503050406030204" pitchFamily="18" charset="0"/>
                        </a:rPr>
                        <a:t>“that mammal is a bird”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5620871"/>
                  </a:ext>
                </a:extLst>
              </a:tr>
              <a:tr h="24009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3487190"/>
                  </a:ext>
                </a:extLst>
              </a:tr>
              <a:tr h="24009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2983986"/>
                  </a:ext>
                </a:extLst>
              </a:tr>
            </a:tbl>
          </a:graphicData>
        </a:graphic>
      </p:graphicFrame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6EA2949-8C57-213D-9362-50E52C4803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79D98AF-6D54-9A02-4270-F8C1F275D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17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70D19A-AEC8-5CC9-C5D0-5AF900529C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6"/>
          <a:stretch/>
        </p:blipFill>
        <p:spPr>
          <a:xfrm>
            <a:off x="396404" y="306496"/>
            <a:ext cx="8276542" cy="12267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A28DEA3-FFD7-B2CF-08FC-3957E4EF009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6" b="19396"/>
          <a:stretch/>
        </p:blipFill>
        <p:spPr>
          <a:xfrm>
            <a:off x="396404" y="1369533"/>
            <a:ext cx="8276541" cy="77409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01B8D0E-DDD3-AD8E-B150-DB1B122A43B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96" r="166"/>
          <a:stretch/>
        </p:blipFill>
        <p:spPr>
          <a:xfrm>
            <a:off x="396404" y="2203885"/>
            <a:ext cx="8276541" cy="63227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CDE3CD1-6A85-192C-ED45-E6AD683DD3D8}"/>
              </a:ext>
            </a:extLst>
          </p:cNvPr>
          <p:cNvSpPr txBox="1"/>
          <p:nvPr/>
        </p:nvSpPr>
        <p:spPr>
          <a:xfrm>
            <a:off x="2310384" y="4691212"/>
            <a:ext cx="837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certain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5727FDB-C9D9-397F-A399-16D5A53E74F4}"/>
              </a:ext>
            </a:extLst>
          </p:cNvPr>
          <p:cNvSpPr txBox="1"/>
          <p:nvPr/>
        </p:nvSpPr>
        <p:spPr>
          <a:xfrm>
            <a:off x="4102608" y="4691212"/>
            <a:ext cx="1192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contingent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6BB2431-BFDD-49CC-8211-8491D35A442E}"/>
              </a:ext>
            </a:extLst>
          </p:cNvPr>
          <p:cNvSpPr txBox="1"/>
          <p:nvPr/>
        </p:nvSpPr>
        <p:spPr>
          <a:xfrm>
            <a:off x="5985361" y="4691212"/>
            <a:ext cx="1188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impossible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4509C72-B272-BC22-CA8F-C3FF87AFFFDA}"/>
              </a:ext>
            </a:extLst>
          </p:cNvPr>
          <p:cNvSpPr txBox="1"/>
          <p:nvPr/>
        </p:nvSpPr>
        <p:spPr>
          <a:xfrm>
            <a:off x="1595981" y="5274427"/>
            <a:ext cx="618770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Certainties and impossibilities have the same truth value in all rows</a:t>
            </a:r>
          </a:p>
        </p:txBody>
      </p:sp>
    </p:spTree>
    <p:extLst>
      <p:ext uri="{BB962C8B-B14F-4D97-AF65-F5344CB8AC3E}">
        <p14:creationId xmlns:p14="http://schemas.microsoft.com/office/powerpoint/2010/main" val="624824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6EA2949-8C57-213D-9362-50E52C4803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79D98AF-6D54-9A02-4270-F8C1F275D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18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70D19A-AEC8-5CC9-C5D0-5AF900529C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6"/>
          <a:stretch/>
        </p:blipFill>
        <p:spPr>
          <a:xfrm>
            <a:off x="396404" y="306496"/>
            <a:ext cx="8276542" cy="12267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A28DEA3-FFD7-B2CF-08FC-3957E4EF009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6" b="19396"/>
          <a:stretch/>
        </p:blipFill>
        <p:spPr>
          <a:xfrm>
            <a:off x="396404" y="1369533"/>
            <a:ext cx="8276541" cy="77409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01B8D0E-DDD3-AD8E-B150-DB1B122A43B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96" r="166"/>
          <a:stretch/>
        </p:blipFill>
        <p:spPr>
          <a:xfrm>
            <a:off x="396404" y="2203885"/>
            <a:ext cx="8276541" cy="63227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14100CC-BF24-5818-1249-54F2849BC4A1}"/>
              </a:ext>
            </a:extLst>
          </p:cNvPr>
          <p:cNvSpPr txBox="1"/>
          <p:nvPr/>
        </p:nvSpPr>
        <p:spPr>
          <a:xfrm>
            <a:off x="1562084" y="2985935"/>
            <a:ext cx="71917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6">
                    <a:lumMod val="75000"/>
                  </a:schemeClr>
                </a:solidFill>
              </a:rPr>
              <a:t>Whether a statement is certain or contingent depends on context!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996175A-3523-EBDA-1D2F-E2A370D86433}"/>
                  </a:ext>
                </a:extLst>
              </p:cNvPr>
              <p:cNvSpPr txBox="1"/>
              <p:nvPr/>
            </p:nvSpPr>
            <p:spPr>
              <a:xfrm>
                <a:off x="1551081" y="4506413"/>
                <a:ext cx="7001660" cy="584775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r>
                  <a:rPr lang="en-US" sz="3200" i="1" dirty="0"/>
                  <a:t>the mass of the electron is 510 </a:t>
                </a:r>
                <a14:m>
                  <m:oMath xmlns:m="http://schemas.openxmlformats.org/officeDocument/2006/math">
                    <m:r>
                      <a:rPr lang="en-US" sz="3200" i="1">
                        <a:latin typeface="Cambria Math" panose="02040503050406030204" pitchFamily="18" charset="0"/>
                      </a:rPr>
                      <m:t>±</m:t>
                    </m:r>
                  </m:oMath>
                </a14:m>
                <a:r>
                  <a:rPr lang="en-US" sz="3200" i="1" dirty="0"/>
                  <a:t> 0.5 KeV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996175A-3523-EBDA-1D2F-E2A370D864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1081" y="4506413"/>
                <a:ext cx="7001660" cy="584775"/>
              </a:xfrm>
              <a:prstGeom prst="rect">
                <a:avLst/>
              </a:prstGeom>
              <a:blipFill>
                <a:blip r:embed="rId6"/>
                <a:stretch>
                  <a:fillRect l="-2176" t="-12500" r="-1393" b="-34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201974F-BCF2-6E1D-5387-71227F7EBB86}"/>
              </a:ext>
            </a:extLst>
          </p:cNvPr>
          <p:cNvCxnSpPr/>
          <p:nvPr/>
        </p:nvCxnSpPr>
        <p:spPr>
          <a:xfrm flipV="1">
            <a:off x="2097024" y="5108334"/>
            <a:ext cx="719328" cy="4993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22A466E-EA6C-73FF-7D96-C7D65C167262}"/>
              </a:ext>
            </a:extLst>
          </p:cNvPr>
          <p:cNvSpPr txBox="1"/>
          <p:nvPr/>
        </p:nvSpPr>
        <p:spPr>
          <a:xfrm>
            <a:off x="810768" y="5711526"/>
            <a:ext cx="28362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Contingent when measuring</a:t>
            </a:r>
            <a:br>
              <a:rPr lang="en-US" dirty="0"/>
            </a:br>
            <a:r>
              <a:rPr lang="en-US" dirty="0"/>
              <a:t>the mass of the electron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81191F1-4B2B-3B66-8631-AFB4E43349B1}"/>
              </a:ext>
            </a:extLst>
          </p:cNvPr>
          <p:cNvSpPr txBox="1"/>
          <p:nvPr/>
        </p:nvSpPr>
        <p:spPr>
          <a:xfrm>
            <a:off x="6096000" y="5711525"/>
            <a:ext cx="25462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Certain when performing</a:t>
            </a:r>
          </a:p>
          <a:p>
            <a:r>
              <a:rPr lang="en-US" dirty="0"/>
              <a:t>particle identification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B037EFA-70F9-1C7A-3970-26FDCB59C4F7}"/>
              </a:ext>
            </a:extLst>
          </p:cNvPr>
          <p:cNvCxnSpPr>
            <a:cxnSpLocks/>
          </p:cNvCxnSpPr>
          <p:nvPr/>
        </p:nvCxnSpPr>
        <p:spPr>
          <a:xfrm flipH="1" flipV="1">
            <a:off x="6382512" y="5108334"/>
            <a:ext cx="719328" cy="4993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94601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1295643-439B-C9DE-6365-D174621AB6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2BB7577-4FEE-CA0B-DEA7-7ABE8F6EF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19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8948E1-9D94-3CDB-4A69-A58FEF211CC7}"/>
              </a:ext>
            </a:extLst>
          </p:cNvPr>
          <p:cNvSpPr txBox="1"/>
          <p:nvPr/>
        </p:nvSpPr>
        <p:spPr>
          <a:xfrm>
            <a:off x="379447" y="206159"/>
            <a:ext cx="114163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Some statements depend on other statements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A56B56-E967-DF9A-B831-9891D836BC3D}"/>
              </a:ext>
            </a:extLst>
          </p:cNvPr>
          <p:cNvSpPr txBox="1"/>
          <p:nvPr/>
        </p:nvSpPr>
        <p:spPr>
          <a:xfrm>
            <a:off x="327061" y="2364842"/>
            <a:ext cx="33861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That animal is a cat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38428F-DB2B-2A39-FF12-8655B7B135A0}"/>
              </a:ext>
            </a:extLst>
          </p:cNvPr>
          <p:cNvSpPr txBox="1"/>
          <p:nvPr/>
        </p:nvSpPr>
        <p:spPr>
          <a:xfrm>
            <a:off x="327061" y="1412163"/>
            <a:ext cx="43599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That animal is a mammal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6565E1-DFC9-D1E3-285A-ABA1184E3648}"/>
              </a:ext>
            </a:extLst>
          </p:cNvPr>
          <p:cNvSpPr txBox="1"/>
          <p:nvPr/>
        </p:nvSpPr>
        <p:spPr>
          <a:xfrm>
            <a:off x="327061" y="3317521"/>
            <a:ext cx="34622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That animal is black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E7D55AA-F2AE-3A1F-E5ED-1B1AA12418AF}"/>
              </a:ext>
            </a:extLst>
          </p:cNvPr>
          <p:cNvSpPr txBox="1"/>
          <p:nvPr/>
        </p:nvSpPr>
        <p:spPr>
          <a:xfrm>
            <a:off x="7605174" y="3317521"/>
            <a:ext cx="41258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That animal is not black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D2776D1-1BD1-5B19-DEE9-85D6641782CC}"/>
              </a:ext>
            </a:extLst>
          </p:cNvPr>
          <p:cNvSpPr txBox="1"/>
          <p:nvPr/>
        </p:nvSpPr>
        <p:spPr>
          <a:xfrm>
            <a:off x="8181486" y="2367338"/>
            <a:ext cx="35495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That animal is a bird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628FC7C-4610-11ED-D5C7-495EA01E7228}"/>
              </a:ext>
            </a:extLst>
          </p:cNvPr>
          <p:cNvSpPr txBox="1"/>
          <p:nvPr/>
        </p:nvSpPr>
        <p:spPr>
          <a:xfrm>
            <a:off x="7451414" y="1417156"/>
            <a:ext cx="42796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That animal has feathers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548FBBE-5994-AB4D-C70C-4D652E1EEE92}"/>
              </a:ext>
            </a:extLst>
          </p:cNvPr>
          <p:cNvSpPr txBox="1"/>
          <p:nvPr/>
        </p:nvSpPr>
        <p:spPr>
          <a:xfrm>
            <a:off x="9349923" y="1992236"/>
            <a:ext cx="1173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equivalent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4FCF106-5480-8B0E-1B4A-9803EE3AB354}"/>
              </a:ext>
            </a:extLst>
          </p:cNvPr>
          <p:cNvSpPr txBox="1"/>
          <p:nvPr/>
        </p:nvSpPr>
        <p:spPr>
          <a:xfrm>
            <a:off x="1793300" y="2950290"/>
            <a:ext cx="1389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independent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E19DE61-6DE0-D03E-5871-A87AD7DF1B1F}"/>
              </a:ext>
            </a:extLst>
          </p:cNvPr>
          <p:cNvSpPr txBox="1"/>
          <p:nvPr/>
        </p:nvSpPr>
        <p:spPr>
          <a:xfrm>
            <a:off x="2219481" y="2053950"/>
            <a:ext cx="10532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narrower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D2A8805-4F6A-DF5F-9C5B-E61FE10C1A6E}"/>
              </a:ext>
            </a:extLst>
          </p:cNvPr>
          <p:cNvSpPr txBox="1"/>
          <p:nvPr/>
        </p:nvSpPr>
        <p:spPr>
          <a:xfrm>
            <a:off x="5476128" y="1765373"/>
            <a:ext cx="1411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incompatible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6762806-3D09-56C2-665B-3778E75AEB24}"/>
              </a:ext>
            </a:extLst>
          </p:cNvPr>
          <p:cNvSpPr txBox="1"/>
          <p:nvPr/>
        </p:nvSpPr>
        <p:spPr>
          <a:xfrm>
            <a:off x="4971823" y="3268422"/>
            <a:ext cx="1008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negation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B330DD9-5646-3716-BD98-1E1E65ADA512}"/>
                  </a:ext>
                </a:extLst>
              </p:cNvPr>
              <p:cNvSpPr txBox="1"/>
              <p:nvPr/>
            </p:nvSpPr>
            <p:spPr>
              <a:xfrm>
                <a:off x="194661" y="4456582"/>
                <a:ext cx="9162699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4800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4800" dirty="0">
                    <a:solidFill>
                      <a:schemeClr val="accent6">
                        <a:lumMod val="75000"/>
                      </a:schemeClr>
                    </a:solidFill>
                  </a:rPr>
                  <a:t> possible assignments determine the logical relationship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B330DD9-5646-3716-BD98-1E1E65ADA5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661" y="4456582"/>
                <a:ext cx="9162699" cy="1569660"/>
              </a:xfrm>
              <a:prstGeom prst="rect">
                <a:avLst/>
              </a:prstGeom>
              <a:blipFill>
                <a:blip r:embed="rId3"/>
                <a:stretch>
                  <a:fillRect l="-3061" t="-8527" r="-466" b="-197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F8044D3-5865-8811-7D79-ECCF1F6E2BDA}"/>
              </a:ext>
            </a:extLst>
          </p:cNvPr>
          <p:cNvCxnSpPr/>
          <p:nvPr/>
        </p:nvCxnSpPr>
        <p:spPr>
          <a:xfrm>
            <a:off x="9308592" y="1991753"/>
            <a:ext cx="0" cy="4833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72EDDE4-75E0-6DE8-FC99-46FB89DC3163}"/>
              </a:ext>
            </a:extLst>
          </p:cNvPr>
          <p:cNvCxnSpPr/>
          <p:nvPr/>
        </p:nvCxnSpPr>
        <p:spPr>
          <a:xfrm>
            <a:off x="4840287" y="1704550"/>
            <a:ext cx="3198886" cy="9045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60017C1-35EF-1C25-1EE2-ABFAACC460B5}"/>
              </a:ext>
            </a:extLst>
          </p:cNvPr>
          <p:cNvCxnSpPr>
            <a:cxnSpLocks/>
          </p:cNvCxnSpPr>
          <p:nvPr/>
        </p:nvCxnSpPr>
        <p:spPr>
          <a:xfrm flipH="1">
            <a:off x="2155744" y="2001931"/>
            <a:ext cx="106409" cy="4181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E68711F-A76A-F8A4-E935-5771D620C162}"/>
              </a:ext>
            </a:extLst>
          </p:cNvPr>
          <p:cNvCxnSpPr>
            <a:cxnSpLocks/>
          </p:cNvCxnSpPr>
          <p:nvPr/>
        </p:nvCxnSpPr>
        <p:spPr>
          <a:xfrm>
            <a:off x="1743456" y="2922823"/>
            <a:ext cx="91440" cy="4150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33DEFFF-2A92-1435-C7ED-5B83BF900856}"/>
              </a:ext>
            </a:extLst>
          </p:cNvPr>
          <p:cNvCxnSpPr/>
          <p:nvPr/>
        </p:nvCxnSpPr>
        <p:spPr>
          <a:xfrm>
            <a:off x="3900095" y="3589578"/>
            <a:ext cx="3610177" cy="203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2271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0"/>
      <p:bldP spid="15" grpId="0"/>
      <p:bldP spid="1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04261-8329-F077-E062-3FFEEBCDB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1A0A4F-042A-156A-18A0-4EB2E72629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Issue fundamental object (in math is a set)</a:t>
            </a:r>
          </a:p>
          <a:p>
            <a:pPr lvl="1"/>
            <a:r>
              <a:rPr lang="en-US" dirty="0"/>
              <a:t>Science is about describing the world, but not all descriptions of the world are science</a:t>
            </a:r>
          </a:p>
          <a:p>
            <a:pPr lvl="1"/>
            <a:r>
              <a:rPr lang="en-US" dirty="0"/>
              <a:t>Require -&gt; Principle of scientific objectivity (examples of non-universal, contradictory, non-verifiable or semi-decidable)</a:t>
            </a:r>
          </a:p>
          <a:p>
            <a:pPr lvl="1"/>
            <a:r>
              <a:rPr lang="en-US" dirty="0"/>
              <a:t>Two parts: first solve non-contradiction, then solve evidence based</a:t>
            </a:r>
          </a:p>
          <a:p>
            <a:r>
              <a:rPr lang="en-US" dirty="0"/>
              <a:t>Statements</a:t>
            </a:r>
          </a:p>
          <a:p>
            <a:pPr lvl="1"/>
            <a:r>
              <a:rPr lang="en-US" strike="sngStrike" dirty="0"/>
              <a:t>Problem of web of meaning, and idealization of statements (“conceptual cut”) </a:t>
            </a:r>
            <a:r>
              <a:rPr lang="en-US" dirty="0"/>
              <a:t>-&gt; statements being prime objects (i.e. unstructured)</a:t>
            </a:r>
          </a:p>
          <a:p>
            <a:pPr lvl="1"/>
            <a:r>
              <a:rPr lang="en-US" strike="sngStrike" dirty="0"/>
              <a:t>Show the divide between formal and informal</a:t>
            </a:r>
          </a:p>
          <a:p>
            <a:pPr lvl="2"/>
            <a:r>
              <a:rPr lang="en-US" strike="sngStrike" dirty="0"/>
              <a:t>Need justifications for axioms and definitions; axioms and definitions are chosen because they allow for simple justification (not because mathematicians like them)</a:t>
            </a:r>
          </a:p>
          <a:p>
            <a:pPr lvl="1"/>
            <a:r>
              <a:rPr lang="en-US" dirty="0"/>
              <a:t>Problems in capturing self-consistency (paradoxes, semantic and formal) -&gt; Axiom of context</a:t>
            </a:r>
          </a:p>
          <a:p>
            <a:pPr lvl="1"/>
            <a:r>
              <a:rPr lang="en-US" dirty="0"/>
              <a:t>Truth is found experimentally, it has to be consistent with the meaning of the statements -&gt; Axiom of possibility</a:t>
            </a:r>
          </a:p>
          <a:p>
            <a:pPr lvl="1"/>
            <a:r>
              <a:rPr lang="en-US" dirty="0"/>
              <a:t>Dependency between statements -&gt; Axiom of closure</a:t>
            </a:r>
          </a:p>
          <a:p>
            <a:pPr lvl="1"/>
            <a:r>
              <a:rPr lang="en-US" dirty="0"/>
              <a:t>Logic operations, Equivalence (different equivalence), Boolean algebra, Narrowness and independence, </a:t>
            </a:r>
            <a:r>
              <a:rPr lang="en-US" dirty="0" err="1"/>
              <a:t>minterms</a:t>
            </a:r>
            <a:endParaRPr lang="en-US" dirty="0"/>
          </a:p>
          <a:p>
            <a:r>
              <a:rPr lang="en-US" dirty="0"/>
              <a:t>Verifiable</a:t>
            </a:r>
          </a:p>
          <a:p>
            <a:pPr lvl="1"/>
            <a:r>
              <a:rPr lang="en-US" dirty="0"/>
              <a:t>Finite time verification (also idealization) – Not convenient to formalize the tests (knowing what is testable assumes knowing the laws of physics – circularity!)</a:t>
            </a:r>
          </a:p>
          <a:p>
            <a:pPr lvl="1"/>
            <a:r>
              <a:rPr lang="en-US" dirty="0"/>
              <a:t>Axiom of verifiability</a:t>
            </a:r>
          </a:p>
          <a:p>
            <a:pPr lvl="1"/>
            <a:r>
              <a:rPr lang="en-US" dirty="0"/>
              <a:t>Problem with NOT – falsifiable/decidable</a:t>
            </a:r>
          </a:p>
          <a:p>
            <a:pPr lvl="1"/>
            <a:r>
              <a:rPr lang="en-US" dirty="0"/>
              <a:t>Axioms of finite conjunction, countable disjunction</a:t>
            </a:r>
          </a:p>
          <a:p>
            <a:r>
              <a:rPr lang="en-US" dirty="0"/>
              <a:t>Summary of the logic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EA97BB-F156-36CA-FD79-55427C4850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203ABE-9F96-6463-8E54-6EDF92D0286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2090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D501A82-553A-09CD-BD8C-201E2C7EC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F1C92C3-869D-C0DB-B06D-B85FE35AF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20</a:t>
            </a:fld>
            <a:endParaRPr lang="en-US"/>
          </a:p>
        </p:txBody>
      </p:sp>
      <p:graphicFrame>
        <p:nvGraphicFramePr>
          <p:cNvPr id="4" name="Table 8">
            <a:extLst>
              <a:ext uri="{FF2B5EF4-FFF2-40B4-BE49-F238E27FC236}">
                <a16:creationId xmlns:a16="http://schemas.microsoft.com/office/drawing/2014/main" id="{881C825B-33C0-E5B6-1FFD-19CC043ED4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379184"/>
              </p:ext>
            </p:extLst>
          </p:nvPr>
        </p:nvGraphicFramePr>
        <p:xfrm>
          <a:off x="590416" y="891206"/>
          <a:ext cx="3920624" cy="2103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42331">
                  <a:extLst>
                    <a:ext uri="{9D8B030D-6E8A-4147-A177-3AD203B41FA5}">
                      <a16:colId xmlns:a16="http://schemas.microsoft.com/office/drawing/2014/main" val="1259558155"/>
                    </a:ext>
                  </a:extLst>
                </a:gridCol>
                <a:gridCol w="1878293">
                  <a:extLst>
                    <a:ext uri="{9D8B030D-6E8A-4147-A177-3AD203B41FA5}">
                      <a16:colId xmlns:a16="http://schemas.microsoft.com/office/drawing/2014/main" val="125835019"/>
                    </a:ext>
                  </a:extLst>
                </a:gridCol>
              </a:tblGrid>
              <a:tr h="240094">
                <a:tc>
                  <a:txBody>
                    <a:bodyPr/>
                    <a:lstStyle/>
                    <a:p>
                      <a:pPr algn="ctr"/>
                      <a:r>
                        <a:rPr lang="en-US" b="0" i="1" dirty="0">
                          <a:latin typeface="+mn-lt"/>
                          <a:ea typeface="Cambria Math" panose="02040503050406030204" pitchFamily="18" charset="0"/>
                        </a:rPr>
                        <a:t>“that animal has feathers”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1" dirty="0">
                          <a:latin typeface="+mn-lt"/>
                          <a:ea typeface="Cambria Math" panose="02040503050406030204" pitchFamily="18" charset="0"/>
                        </a:rPr>
                        <a:t>“that animal is a bird”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5620871"/>
                  </a:ext>
                </a:extLst>
              </a:tr>
              <a:tr h="24009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3487190"/>
                  </a:ext>
                </a:extLst>
              </a:tr>
              <a:tr h="24009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2983986"/>
                  </a:ext>
                </a:extLst>
              </a:tr>
              <a:tr h="24009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9225865"/>
                  </a:ext>
                </a:extLst>
              </a:tr>
              <a:tr h="24009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0535282"/>
                  </a:ext>
                </a:extLst>
              </a:tr>
            </a:tbl>
          </a:graphicData>
        </a:graphic>
      </p:graphicFrame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2F1F672-B30C-8941-5E2B-084E96BE4995}"/>
              </a:ext>
            </a:extLst>
          </p:cNvPr>
          <p:cNvCxnSpPr>
            <a:cxnSpLocks/>
          </p:cNvCxnSpPr>
          <p:nvPr/>
        </p:nvCxnSpPr>
        <p:spPr>
          <a:xfrm>
            <a:off x="805118" y="2098436"/>
            <a:ext cx="348037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DBCA751-D772-F9F3-E7A9-FA75BB287088}"/>
              </a:ext>
            </a:extLst>
          </p:cNvPr>
          <p:cNvCxnSpPr>
            <a:cxnSpLocks/>
          </p:cNvCxnSpPr>
          <p:nvPr/>
        </p:nvCxnSpPr>
        <p:spPr>
          <a:xfrm>
            <a:off x="863252" y="2464196"/>
            <a:ext cx="348037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A6D35396-A404-40E8-3C36-3BA056800D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6966693"/>
              </p:ext>
            </p:extLst>
          </p:nvPr>
        </p:nvGraphicFramePr>
        <p:xfrm>
          <a:off x="6693701" y="891206"/>
          <a:ext cx="3920624" cy="2103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42331">
                  <a:extLst>
                    <a:ext uri="{9D8B030D-6E8A-4147-A177-3AD203B41FA5}">
                      <a16:colId xmlns:a16="http://schemas.microsoft.com/office/drawing/2014/main" val="1259558155"/>
                    </a:ext>
                  </a:extLst>
                </a:gridCol>
                <a:gridCol w="1878293">
                  <a:extLst>
                    <a:ext uri="{9D8B030D-6E8A-4147-A177-3AD203B41FA5}">
                      <a16:colId xmlns:a16="http://schemas.microsoft.com/office/drawing/2014/main" val="125835019"/>
                    </a:ext>
                  </a:extLst>
                </a:gridCol>
              </a:tblGrid>
              <a:tr h="240094">
                <a:tc>
                  <a:txBody>
                    <a:bodyPr/>
                    <a:lstStyle/>
                    <a:p>
                      <a:pPr algn="ctr"/>
                      <a:r>
                        <a:rPr lang="en-US" b="0" i="1" dirty="0">
                          <a:latin typeface="+mn-lt"/>
                          <a:ea typeface="Cambria Math" panose="02040503050406030204" pitchFamily="18" charset="0"/>
                        </a:rPr>
                        <a:t>“that animal is a cat”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1" dirty="0">
                          <a:latin typeface="+mn-lt"/>
                          <a:ea typeface="Cambria Math" panose="02040503050406030204" pitchFamily="18" charset="0"/>
                        </a:rPr>
                        <a:t>“that animal is black”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5620871"/>
                  </a:ext>
                </a:extLst>
              </a:tr>
              <a:tr h="24009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3487190"/>
                  </a:ext>
                </a:extLst>
              </a:tr>
              <a:tr h="24009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2983986"/>
                  </a:ext>
                </a:extLst>
              </a:tr>
              <a:tr h="24009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9225865"/>
                  </a:ext>
                </a:extLst>
              </a:tr>
              <a:tr h="24009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0535282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B961F315-70C4-A0B8-F30C-19E2E5F11878}"/>
              </a:ext>
            </a:extLst>
          </p:cNvPr>
          <p:cNvSpPr txBox="1"/>
          <p:nvPr/>
        </p:nvSpPr>
        <p:spPr>
          <a:xfrm>
            <a:off x="1468419" y="440"/>
            <a:ext cx="23610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Equivalent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B5FE831-92A2-CF0F-ACF4-8DCB8EAA625C}"/>
              </a:ext>
            </a:extLst>
          </p:cNvPr>
          <p:cNvSpPr txBox="1"/>
          <p:nvPr/>
        </p:nvSpPr>
        <p:spPr>
          <a:xfrm>
            <a:off x="7448692" y="440"/>
            <a:ext cx="286174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Independent</a:t>
            </a:r>
          </a:p>
        </p:txBody>
      </p:sp>
      <p:graphicFrame>
        <p:nvGraphicFramePr>
          <p:cNvPr id="16" name="Table 8">
            <a:extLst>
              <a:ext uri="{FF2B5EF4-FFF2-40B4-BE49-F238E27FC236}">
                <a16:creationId xmlns:a16="http://schemas.microsoft.com/office/drawing/2014/main" id="{73537FDA-D295-AED2-4546-C5F581F62F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4167007"/>
              </p:ext>
            </p:extLst>
          </p:nvPr>
        </p:nvGraphicFramePr>
        <p:xfrm>
          <a:off x="584991" y="4079414"/>
          <a:ext cx="3920624" cy="2103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42331">
                  <a:extLst>
                    <a:ext uri="{9D8B030D-6E8A-4147-A177-3AD203B41FA5}">
                      <a16:colId xmlns:a16="http://schemas.microsoft.com/office/drawing/2014/main" val="1259558155"/>
                    </a:ext>
                  </a:extLst>
                </a:gridCol>
                <a:gridCol w="1878293">
                  <a:extLst>
                    <a:ext uri="{9D8B030D-6E8A-4147-A177-3AD203B41FA5}">
                      <a16:colId xmlns:a16="http://schemas.microsoft.com/office/drawing/2014/main" val="125835019"/>
                    </a:ext>
                  </a:extLst>
                </a:gridCol>
              </a:tblGrid>
              <a:tr h="240094">
                <a:tc>
                  <a:txBody>
                    <a:bodyPr/>
                    <a:lstStyle/>
                    <a:p>
                      <a:pPr algn="ctr"/>
                      <a:r>
                        <a:rPr lang="en-US" b="0" i="1" dirty="0">
                          <a:latin typeface="+mn-lt"/>
                          <a:ea typeface="Cambria Math" panose="02040503050406030204" pitchFamily="18" charset="0"/>
                        </a:rPr>
                        <a:t>“that animal is a mammal”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1" dirty="0">
                          <a:latin typeface="+mn-lt"/>
                          <a:ea typeface="Cambria Math" panose="02040503050406030204" pitchFamily="18" charset="0"/>
                        </a:rPr>
                        <a:t>“that animal is a bird”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5620871"/>
                  </a:ext>
                </a:extLst>
              </a:tr>
              <a:tr h="24009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3487190"/>
                  </a:ext>
                </a:extLst>
              </a:tr>
              <a:tr h="24009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2983986"/>
                  </a:ext>
                </a:extLst>
              </a:tr>
              <a:tr h="24009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9225865"/>
                  </a:ext>
                </a:extLst>
              </a:tr>
              <a:tr h="24009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0535282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D2827651-7E01-4ADE-84D3-3D9B4E2950D9}"/>
              </a:ext>
            </a:extLst>
          </p:cNvPr>
          <p:cNvSpPr txBox="1"/>
          <p:nvPr/>
        </p:nvSpPr>
        <p:spPr>
          <a:xfrm>
            <a:off x="1190523" y="3200760"/>
            <a:ext cx="291682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Incompatible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CD98E34-3D03-2535-A7E3-A128A6B1E55D}"/>
              </a:ext>
            </a:extLst>
          </p:cNvPr>
          <p:cNvCxnSpPr>
            <a:cxnSpLocks/>
          </p:cNvCxnSpPr>
          <p:nvPr/>
        </p:nvCxnSpPr>
        <p:spPr>
          <a:xfrm>
            <a:off x="805118" y="4902596"/>
            <a:ext cx="348037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2E219C4-A448-0210-DB48-DD0E26EB44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6149958"/>
              </p:ext>
            </p:extLst>
          </p:nvPr>
        </p:nvGraphicFramePr>
        <p:xfrm>
          <a:off x="4683762" y="891206"/>
          <a:ext cx="1137918" cy="89588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9306">
                  <a:extLst>
                    <a:ext uri="{9D8B030D-6E8A-4147-A177-3AD203B41FA5}">
                      <a16:colId xmlns:a16="http://schemas.microsoft.com/office/drawing/2014/main" val="2805935279"/>
                    </a:ext>
                  </a:extLst>
                </a:gridCol>
                <a:gridCol w="379306">
                  <a:extLst>
                    <a:ext uri="{9D8B030D-6E8A-4147-A177-3AD203B41FA5}">
                      <a16:colId xmlns:a16="http://schemas.microsoft.com/office/drawing/2014/main" val="3720240720"/>
                    </a:ext>
                  </a:extLst>
                </a:gridCol>
                <a:gridCol w="379306">
                  <a:extLst>
                    <a:ext uri="{9D8B030D-6E8A-4147-A177-3AD203B41FA5}">
                      <a16:colId xmlns:a16="http://schemas.microsoft.com/office/drawing/2014/main" val="577378339"/>
                    </a:ext>
                  </a:extLst>
                </a:gridCol>
              </a:tblGrid>
              <a:tr h="298629"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F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1448946"/>
                  </a:ext>
                </a:extLst>
              </a:tr>
              <a:tr h="298629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û</a:t>
                      </a:r>
                      <a:endParaRPr 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08255004"/>
                  </a:ext>
                </a:extLst>
              </a:tr>
              <a:tr h="298629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kern="1200" dirty="0">
                          <a:solidFill>
                            <a:schemeClr val="tx1"/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û</a:t>
                      </a:r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kern="1200" dirty="0">
                          <a:solidFill>
                            <a:schemeClr val="tx1"/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ü</a:t>
                      </a:r>
                      <a:endParaRPr 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92130124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17979561-A66F-764A-5687-2416D9F044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2671861"/>
              </p:ext>
            </p:extLst>
          </p:nvPr>
        </p:nvGraphicFramePr>
        <p:xfrm>
          <a:off x="10732616" y="891206"/>
          <a:ext cx="1137918" cy="89588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9306">
                  <a:extLst>
                    <a:ext uri="{9D8B030D-6E8A-4147-A177-3AD203B41FA5}">
                      <a16:colId xmlns:a16="http://schemas.microsoft.com/office/drawing/2014/main" val="2805935279"/>
                    </a:ext>
                  </a:extLst>
                </a:gridCol>
                <a:gridCol w="379306">
                  <a:extLst>
                    <a:ext uri="{9D8B030D-6E8A-4147-A177-3AD203B41FA5}">
                      <a16:colId xmlns:a16="http://schemas.microsoft.com/office/drawing/2014/main" val="3720240720"/>
                    </a:ext>
                  </a:extLst>
                </a:gridCol>
                <a:gridCol w="379306">
                  <a:extLst>
                    <a:ext uri="{9D8B030D-6E8A-4147-A177-3AD203B41FA5}">
                      <a16:colId xmlns:a16="http://schemas.microsoft.com/office/drawing/2014/main" val="577378339"/>
                    </a:ext>
                  </a:extLst>
                </a:gridCol>
              </a:tblGrid>
              <a:tr h="298629"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F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1448946"/>
                  </a:ext>
                </a:extLst>
              </a:tr>
              <a:tr h="298629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ü</a:t>
                      </a:r>
                      <a:endParaRPr 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08255004"/>
                  </a:ext>
                </a:extLst>
              </a:tr>
              <a:tr h="298629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kern="1200" dirty="0">
                          <a:solidFill>
                            <a:schemeClr val="tx1"/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ü</a:t>
                      </a:r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kern="1200" dirty="0">
                          <a:solidFill>
                            <a:schemeClr val="tx1"/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ü</a:t>
                      </a:r>
                      <a:endParaRPr 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92130124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0007643C-17BB-BAD8-1C9B-23E404385A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4460464"/>
              </p:ext>
            </p:extLst>
          </p:nvPr>
        </p:nvGraphicFramePr>
        <p:xfrm>
          <a:off x="4683762" y="4079414"/>
          <a:ext cx="1137918" cy="89588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9306">
                  <a:extLst>
                    <a:ext uri="{9D8B030D-6E8A-4147-A177-3AD203B41FA5}">
                      <a16:colId xmlns:a16="http://schemas.microsoft.com/office/drawing/2014/main" val="2805935279"/>
                    </a:ext>
                  </a:extLst>
                </a:gridCol>
                <a:gridCol w="379306">
                  <a:extLst>
                    <a:ext uri="{9D8B030D-6E8A-4147-A177-3AD203B41FA5}">
                      <a16:colId xmlns:a16="http://schemas.microsoft.com/office/drawing/2014/main" val="3720240720"/>
                    </a:ext>
                  </a:extLst>
                </a:gridCol>
                <a:gridCol w="379306">
                  <a:extLst>
                    <a:ext uri="{9D8B030D-6E8A-4147-A177-3AD203B41FA5}">
                      <a16:colId xmlns:a16="http://schemas.microsoft.com/office/drawing/2014/main" val="577378339"/>
                    </a:ext>
                  </a:extLst>
                </a:gridCol>
              </a:tblGrid>
              <a:tr h="298629"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F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1448946"/>
                  </a:ext>
                </a:extLst>
              </a:tr>
              <a:tr h="298629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û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ü</a:t>
                      </a:r>
                      <a:endParaRPr 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08255004"/>
                  </a:ext>
                </a:extLst>
              </a:tr>
              <a:tr h="298629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kern="1200" dirty="0">
                          <a:solidFill>
                            <a:schemeClr val="tx1"/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ü</a:t>
                      </a:r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kern="1200" dirty="0">
                          <a:solidFill>
                            <a:schemeClr val="tx1"/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ü</a:t>
                      </a:r>
                      <a:endParaRPr 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921301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95861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7BF5D04-5ED9-6236-1865-BB83B4AEB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168296-6E0C-8322-AE85-9B6DA47A0D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21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00A3CE-64DC-3B0E-9C6A-D9876A3A54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4"/>
          <a:stretch/>
        </p:blipFill>
        <p:spPr>
          <a:xfrm>
            <a:off x="196035" y="244385"/>
            <a:ext cx="9356397" cy="986898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0475D59E-348C-178A-83FE-F969F067387B}"/>
              </a:ext>
            </a:extLst>
          </p:cNvPr>
          <p:cNvGrpSpPr/>
          <p:nvPr/>
        </p:nvGrpSpPr>
        <p:grpSpPr>
          <a:xfrm>
            <a:off x="5007880" y="2132512"/>
            <a:ext cx="6769979" cy="1459048"/>
            <a:chOff x="301228" y="203306"/>
            <a:chExt cx="8933009" cy="192521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CABB30F-1006-3E2D-AE64-407299271E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64"/>
            <a:stretch/>
          </p:blipFill>
          <p:spPr>
            <a:xfrm>
              <a:off x="301228" y="203306"/>
              <a:ext cx="8933009" cy="508938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51A191C-ED7B-5CF1-D91E-EF653CECCF5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01228" y="706813"/>
              <a:ext cx="8933009" cy="1421712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7C8F5A6D-F007-A5C7-9E7B-F8835420E7D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40473600"/>
                  </p:ext>
                </p:extLst>
              </p:nvPr>
            </p:nvGraphicFramePr>
            <p:xfrm>
              <a:off x="530351" y="1516169"/>
              <a:ext cx="4049760" cy="25958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06220">
                      <a:extLst>
                        <a:ext uri="{9D8B030D-6E8A-4147-A177-3AD203B41FA5}">
                          <a16:colId xmlns:a16="http://schemas.microsoft.com/office/drawing/2014/main" val="758618477"/>
                        </a:ext>
                      </a:extLst>
                    </a:gridCol>
                    <a:gridCol w="506220">
                      <a:extLst>
                        <a:ext uri="{9D8B030D-6E8A-4147-A177-3AD203B41FA5}">
                          <a16:colId xmlns:a16="http://schemas.microsoft.com/office/drawing/2014/main" val="1098698035"/>
                        </a:ext>
                      </a:extLst>
                    </a:gridCol>
                    <a:gridCol w="506220">
                      <a:extLst>
                        <a:ext uri="{9D8B030D-6E8A-4147-A177-3AD203B41FA5}">
                          <a16:colId xmlns:a16="http://schemas.microsoft.com/office/drawing/2014/main" val="2165272067"/>
                        </a:ext>
                      </a:extLst>
                    </a:gridCol>
                    <a:gridCol w="506220">
                      <a:extLst>
                        <a:ext uri="{9D8B030D-6E8A-4147-A177-3AD203B41FA5}">
                          <a16:colId xmlns:a16="http://schemas.microsoft.com/office/drawing/2014/main" val="2205174137"/>
                        </a:ext>
                      </a:extLst>
                    </a:gridCol>
                    <a:gridCol w="506220">
                      <a:extLst>
                        <a:ext uri="{9D8B030D-6E8A-4147-A177-3AD203B41FA5}">
                          <a16:colId xmlns:a16="http://schemas.microsoft.com/office/drawing/2014/main" val="3149540826"/>
                        </a:ext>
                      </a:extLst>
                    </a:gridCol>
                    <a:gridCol w="506220">
                      <a:extLst>
                        <a:ext uri="{9D8B030D-6E8A-4147-A177-3AD203B41FA5}">
                          <a16:colId xmlns:a16="http://schemas.microsoft.com/office/drawing/2014/main" val="4004705110"/>
                        </a:ext>
                      </a:extLst>
                    </a:gridCol>
                    <a:gridCol w="506220">
                      <a:extLst>
                        <a:ext uri="{9D8B030D-6E8A-4147-A177-3AD203B41FA5}">
                          <a16:colId xmlns:a16="http://schemas.microsoft.com/office/drawing/2014/main" val="771042273"/>
                        </a:ext>
                      </a:extLst>
                    </a:gridCol>
                    <a:gridCol w="506220">
                      <a:extLst>
                        <a:ext uri="{9D8B030D-6E8A-4147-A177-3AD203B41FA5}">
                          <a16:colId xmlns:a16="http://schemas.microsoft.com/office/drawing/2014/main" val="64471365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𝟔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𝟕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0356836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8126746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448643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13392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240441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1394231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76134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7C8F5A6D-F007-A5C7-9E7B-F8835420E7D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40473600"/>
                  </p:ext>
                </p:extLst>
              </p:nvPr>
            </p:nvGraphicFramePr>
            <p:xfrm>
              <a:off x="530351" y="1516169"/>
              <a:ext cx="4049760" cy="25958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06220">
                      <a:extLst>
                        <a:ext uri="{9D8B030D-6E8A-4147-A177-3AD203B41FA5}">
                          <a16:colId xmlns:a16="http://schemas.microsoft.com/office/drawing/2014/main" val="758618477"/>
                        </a:ext>
                      </a:extLst>
                    </a:gridCol>
                    <a:gridCol w="506220">
                      <a:extLst>
                        <a:ext uri="{9D8B030D-6E8A-4147-A177-3AD203B41FA5}">
                          <a16:colId xmlns:a16="http://schemas.microsoft.com/office/drawing/2014/main" val="1098698035"/>
                        </a:ext>
                      </a:extLst>
                    </a:gridCol>
                    <a:gridCol w="506220">
                      <a:extLst>
                        <a:ext uri="{9D8B030D-6E8A-4147-A177-3AD203B41FA5}">
                          <a16:colId xmlns:a16="http://schemas.microsoft.com/office/drawing/2014/main" val="2165272067"/>
                        </a:ext>
                      </a:extLst>
                    </a:gridCol>
                    <a:gridCol w="506220">
                      <a:extLst>
                        <a:ext uri="{9D8B030D-6E8A-4147-A177-3AD203B41FA5}">
                          <a16:colId xmlns:a16="http://schemas.microsoft.com/office/drawing/2014/main" val="2205174137"/>
                        </a:ext>
                      </a:extLst>
                    </a:gridCol>
                    <a:gridCol w="506220">
                      <a:extLst>
                        <a:ext uri="{9D8B030D-6E8A-4147-A177-3AD203B41FA5}">
                          <a16:colId xmlns:a16="http://schemas.microsoft.com/office/drawing/2014/main" val="3149540826"/>
                        </a:ext>
                      </a:extLst>
                    </a:gridCol>
                    <a:gridCol w="506220">
                      <a:extLst>
                        <a:ext uri="{9D8B030D-6E8A-4147-A177-3AD203B41FA5}">
                          <a16:colId xmlns:a16="http://schemas.microsoft.com/office/drawing/2014/main" val="4004705110"/>
                        </a:ext>
                      </a:extLst>
                    </a:gridCol>
                    <a:gridCol w="506220">
                      <a:extLst>
                        <a:ext uri="{9D8B030D-6E8A-4147-A177-3AD203B41FA5}">
                          <a16:colId xmlns:a16="http://schemas.microsoft.com/office/drawing/2014/main" val="771042273"/>
                        </a:ext>
                      </a:extLst>
                    </a:gridCol>
                    <a:gridCol w="506220">
                      <a:extLst>
                        <a:ext uri="{9D8B030D-6E8A-4147-A177-3AD203B41FA5}">
                          <a16:colId xmlns:a16="http://schemas.microsoft.com/office/drawing/2014/main" val="64471365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205" t="-8197" r="-707229" b="-6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00000" t="-8197" r="-598810" b="-6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02410" t="-8197" r="-506024" b="-6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302410" t="-8197" r="-406024" b="-6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402410" t="-8197" r="-306024" b="-6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496429" t="-8197" r="-202381" b="-6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603614" t="-8197" r="-104819" b="-6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0356836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8126746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448643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13392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240441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1394231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761340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0C481FC-0181-C12E-0014-B751BB754C81}"/>
                  </a:ext>
                </a:extLst>
              </p:cNvPr>
              <p:cNvSpPr txBox="1"/>
              <p:nvPr/>
            </p:nvSpPr>
            <p:spPr>
              <a:xfrm>
                <a:off x="1072038" y="4242750"/>
                <a:ext cx="48282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≡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0C481FC-0181-C12E-0014-B751BB754C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2038" y="4242750"/>
                <a:ext cx="482824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4B11334-195B-DCE1-51B2-EE70E4E7D5C2}"/>
              </a:ext>
            </a:extLst>
          </p:cNvPr>
          <p:cNvSpPr/>
          <p:nvPr/>
        </p:nvSpPr>
        <p:spPr>
          <a:xfrm>
            <a:off x="783379" y="4242750"/>
            <a:ext cx="1060142" cy="453854"/>
          </a:xfrm>
          <a:custGeom>
            <a:avLst/>
            <a:gdLst>
              <a:gd name="connsiteX0" fmla="*/ 0 w 2138183"/>
              <a:gd name="connsiteY0" fmla="*/ 20626 h 405680"/>
              <a:gd name="connsiteX1" fmla="*/ 831897 w 2138183"/>
              <a:gd name="connsiteY1" fmla="*/ 405636 h 405680"/>
              <a:gd name="connsiteX2" fmla="*/ 2138183 w 2138183"/>
              <a:gd name="connsiteY2" fmla="*/ 0 h 405680"/>
              <a:gd name="connsiteX0" fmla="*/ 0 w 2138183"/>
              <a:gd name="connsiteY0" fmla="*/ 20626 h 453798"/>
              <a:gd name="connsiteX1" fmla="*/ 1058778 w 2138183"/>
              <a:gd name="connsiteY1" fmla="*/ 453762 h 453798"/>
              <a:gd name="connsiteX2" fmla="*/ 2138183 w 2138183"/>
              <a:gd name="connsiteY2" fmla="*/ 0 h 453798"/>
              <a:gd name="connsiteX0" fmla="*/ 0 w 2138183"/>
              <a:gd name="connsiteY0" fmla="*/ 20626 h 453798"/>
              <a:gd name="connsiteX1" fmla="*/ 1058778 w 2138183"/>
              <a:gd name="connsiteY1" fmla="*/ 453762 h 453798"/>
              <a:gd name="connsiteX2" fmla="*/ 2138183 w 2138183"/>
              <a:gd name="connsiteY2" fmla="*/ 0 h 453798"/>
              <a:gd name="connsiteX0" fmla="*/ 0 w 2138183"/>
              <a:gd name="connsiteY0" fmla="*/ 20626 h 453854"/>
              <a:gd name="connsiteX1" fmla="*/ 1058778 w 2138183"/>
              <a:gd name="connsiteY1" fmla="*/ 453762 h 453854"/>
              <a:gd name="connsiteX2" fmla="*/ 2138183 w 2138183"/>
              <a:gd name="connsiteY2" fmla="*/ 0 h 453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38183" h="453854">
                <a:moveTo>
                  <a:pt x="0" y="20626"/>
                </a:moveTo>
                <a:cubicBezTo>
                  <a:pt x="244641" y="366104"/>
                  <a:pt x="702414" y="457200"/>
                  <a:pt x="1058778" y="453762"/>
                </a:cubicBezTo>
                <a:cubicBezTo>
                  <a:pt x="1415142" y="450324"/>
                  <a:pt x="1917604" y="359228"/>
                  <a:pt x="2138183" y="0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C8BAB24-8F64-05EF-BD29-2350E0AF2851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13"/>
          <a:stretch/>
        </p:blipFill>
        <p:spPr>
          <a:xfrm>
            <a:off x="5025758" y="1746741"/>
            <a:ext cx="6752101" cy="21626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20D2C69-3E5B-9CC8-B93B-BDCAFC042594}"/>
                  </a:ext>
                </a:extLst>
              </p:cNvPr>
              <p:cNvSpPr txBox="1"/>
              <p:nvPr/>
            </p:nvSpPr>
            <p:spPr>
              <a:xfrm>
                <a:off x="3321462" y="4242750"/>
                <a:ext cx="48282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≡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20D2C69-3E5B-9CC8-B93B-BDCAFC0425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1462" y="4242750"/>
                <a:ext cx="482824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730C7C2-036B-0C5A-3D2D-9F39AAF16AF0}"/>
              </a:ext>
            </a:extLst>
          </p:cNvPr>
          <p:cNvSpPr/>
          <p:nvPr/>
        </p:nvSpPr>
        <p:spPr>
          <a:xfrm>
            <a:off x="3267455" y="4242750"/>
            <a:ext cx="593841" cy="453854"/>
          </a:xfrm>
          <a:custGeom>
            <a:avLst/>
            <a:gdLst>
              <a:gd name="connsiteX0" fmla="*/ 0 w 2138183"/>
              <a:gd name="connsiteY0" fmla="*/ 20626 h 405680"/>
              <a:gd name="connsiteX1" fmla="*/ 831897 w 2138183"/>
              <a:gd name="connsiteY1" fmla="*/ 405636 h 405680"/>
              <a:gd name="connsiteX2" fmla="*/ 2138183 w 2138183"/>
              <a:gd name="connsiteY2" fmla="*/ 0 h 405680"/>
              <a:gd name="connsiteX0" fmla="*/ 0 w 2138183"/>
              <a:gd name="connsiteY0" fmla="*/ 20626 h 453798"/>
              <a:gd name="connsiteX1" fmla="*/ 1058778 w 2138183"/>
              <a:gd name="connsiteY1" fmla="*/ 453762 h 453798"/>
              <a:gd name="connsiteX2" fmla="*/ 2138183 w 2138183"/>
              <a:gd name="connsiteY2" fmla="*/ 0 h 453798"/>
              <a:gd name="connsiteX0" fmla="*/ 0 w 2138183"/>
              <a:gd name="connsiteY0" fmla="*/ 20626 h 453798"/>
              <a:gd name="connsiteX1" fmla="*/ 1058778 w 2138183"/>
              <a:gd name="connsiteY1" fmla="*/ 453762 h 453798"/>
              <a:gd name="connsiteX2" fmla="*/ 2138183 w 2138183"/>
              <a:gd name="connsiteY2" fmla="*/ 0 h 453798"/>
              <a:gd name="connsiteX0" fmla="*/ 0 w 2138183"/>
              <a:gd name="connsiteY0" fmla="*/ 20626 h 453854"/>
              <a:gd name="connsiteX1" fmla="*/ 1058778 w 2138183"/>
              <a:gd name="connsiteY1" fmla="*/ 453762 h 453854"/>
              <a:gd name="connsiteX2" fmla="*/ 2138183 w 2138183"/>
              <a:gd name="connsiteY2" fmla="*/ 0 h 453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38183" h="453854">
                <a:moveTo>
                  <a:pt x="0" y="20626"/>
                </a:moveTo>
                <a:cubicBezTo>
                  <a:pt x="244641" y="366104"/>
                  <a:pt x="702414" y="457200"/>
                  <a:pt x="1058778" y="453762"/>
                </a:cubicBezTo>
                <a:cubicBezTo>
                  <a:pt x="1415142" y="450324"/>
                  <a:pt x="1917604" y="359228"/>
                  <a:pt x="2138183" y="0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5991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7CA173A-1139-34BB-549A-E08DCB0EE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FC3E8E9-66A4-35D6-1D7F-F73407401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22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1089F694-CBBE-DF20-DF29-53E3CEA09E3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51579658"/>
                  </p:ext>
                </p:extLst>
              </p:nvPr>
            </p:nvGraphicFramePr>
            <p:xfrm>
              <a:off x="2918246" y="520576"/>
              <a:ext cx="8968955" cy="307248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51853">
                      <a:extLst>
                        <a:ext uri="{9D8B030D-6E8A-4147-A177-3AD203B41FA5}">
                          <a16:colId xmlns:a16="http://schemas.microsoft.com/office/drawing/2014/main" val="1443995954"/>
                        </a:ext>
                      </a:extLst>
                    </a:gridCol>
                    <a:gridCol w="2298925">
                      <a:extLst>
                        <a:ext uri="{9D8B030D-6E8A-4147-A177-3AD203B41FA5}">
                          <a16:colId xmlns:a16="http://schemas.microsoft.com/office/drawing/2014/main" val="1232178990"/>
                        </a:ext>
                      </a:extLst>
                    </a:gridCol>
                    <a:gridCol w="1834896">
                      <a:extLst>
                        <a:ext uri="{9D8B030D-6E8A-4147-A177-3AD203B41FA5}">
                          <a16:colId xmlns:a16="http://schemas.microsoft.com/office/drawing/2014/main" val="480757363"/>
                        </a:ext>
                      </a:extLst>
                    </a:gridCol>
                    <a:gridCol w="1969008">
                      <a:extLst>
                        <a:ext uri="{9D8B030D-6E8A-4147-A177-3AD203B41FA5}">
                          <a16:colId xmlns:a16="http://schemas.microsoft.com/office/drawing/2014/main" val="1303150463"/>
                        </a:ext>
                      </a:extLst>
                    </a:gridCol>
                    <a:gridCol w="1414273">
                      <a:extLst>
                        <a:ext uri="{9D8B030D-6E8A-4147-A177-3AD203B41FA5}">
                          <a16:colId xmlns:a16="http://schemas.microsoft.com/office/drawing/2014/main" val="1950453811"/>
                        </a:ext>
                      </a:extLst>
                    </a:gridCol>
                  </a:tblGrid>
                  <a:tr h="76812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Relationship</a:t>
                          </a:r>
                          <a:endParaRPr lang="en-US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Symbol</a:t>
                          </a:r>
                          <a:endParaRPr lang="en-US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First statement</a:t>
                          </a:r>
                          <a:endParaRPr lang="en-US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Second statement</a:t>
                          </a:r>
                          <a:endParaRPr lang="en-US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Also known as</a:t>
                          </a:r>
                          <a:endParaRPr lang="en-US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356433574"/>
                      </a:ext>
                    </a:extLst>
                  </a:tr>
                  <a:tr h="768122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dirty="0"/>
                            <a:t>Statement equality</a:t>
                          </a:r>
                          <a:endParaRPr lang="en-US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b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b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“Swans are birds”</a:t>
                          </a:r>
                          <a:endPara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“I cigni sono uccelli”</a:t>
                          </a:r>
                          <a:endPara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dirty="0"/>
                            <a:t>Semantic equivalence</a:t>
                          </a:r>
                          <a:endParaRPr lang="en-US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940638742"/>
                      </a:ext>
                    </a:extLst>
                  </a:tr>
                  <a:tr h="768122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dirty="0"/>
                            <a:t>Statement equivalence</a:t>
                          </a:r>
                          <a:endParaRPr lang="en-US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b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≡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b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“Swans are birds”</a:t>
                          </a:r>
                          <a:endPara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“Swans have feathers”</a:t>
                          </a:r>
                          <a:endPara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dirty="0"/>
                            <a:t>Logical equivalence</a:t>
                          </a:r>
                          <a:endParaRPr lang="en-US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891239013"/>
                      </a:ext>
                    </a:extLst>
                  </a:tr>
                  <a:tr h="768122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dirty="0"/>
                            <a:t>Truth equality</a:t>
                          </a:r>
                          <a:endParaRPr lang="en-US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truth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smtClean="0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b>
                                        <m:r>
                                          <a:rPr lang="en-US" b="0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truth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smtClean="0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b>
                                        <m:r>
                                          <a:rPr lang="en-US" b="0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en-US" b="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“Swans are birds”</a:t>
                          </a:r>
                          <a:endPara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“The earth is round”</a:t>
                          </a:r>
                          <a:endPara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dirty="0"/>
                            <a:t>Material equivalence</a:t>
                          </a:r>
                          <a:endParaRPr lang="en-US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68807966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1089F694-CBBE-DF20-DF29-53E3CEA09E3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51579658"/>
                  </p:ext>
                </p:extLst>
              </p:nvPr>
            </p:nvGraphicFramePr>
            <p:xfrm>
              <a:off x="2918246" y="520576"/>
              <a:ext cx="8968955" cy="307248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51853">
                      <a:extLst>
                        <a:ext uri="{9D8B030D-6E8A-4147-A177-3AD203B41FA5}">
                          <a16:colId xmlns:a16="http://schemas.microsoft.com/office/drawing/2014/main" val="1443995954"/>
                        </a:ext>
                      </a:extLst>
                    </a:gridCol>
                    <a:gridCol w="2298925">
                      <a:extLst>
                        <a:ext uri="{9D8B030D-6E8A-4147-A177-3AD203B41FA5}">
                          <a16:colId xmlns:a16="http://schemas.microsoft.com/office/drawing/2014/main" val="1232178990"/>
                        </a:ext>
                      </a:extLst>
                    </a:gridCol>
                    <a:gridCol w="1834896">
                      <a:extLst>
                        <a:ext uri="{9D8B030D-6E8A-4147-A177-3AD203B41FA5}">
                          <a16:colId xmlns:a16="http://schemas.microsoft.com/office/drawing/2014/main" val="480757363"/>
                        </a:ext>
                      </a:extLst>
                    </a:gridCol>
                    <a:gridCol w="1969008">
                      <a:extLst>
                        <a:ext uri="{9D8B030D-6E8A-4147-A177-3AD203B41FA5}">
                          <a16:colId xmlns:a16="http://schemas.microsoft.com/office/drawing/2014/main" val="1303150463"/>
                        </a:ext>
                      </a:extLst>
                    </a:gridCol>
                    <a:gridCol w="1414273">
                      <a:extLst>
                        <a:ext uri="{9D8B030D-6E8A-4147-A177-3AD203B41FA5}">
                          <a16:colId xmlns:a16="http://schemas.microsoft.com/office/drawing/2014/main" val="1950453811"/>
                        </a:ext>
                      </a:extLst>
                    </a:gridCol>
                  </a:tblGrid>
                  <a:tr h="76812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Relationship</a:t>
                          </a:r>
                          <a:endParaRPr lang="en-US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Symbol</a:t>
                          </a:r>
                          <a:endParaRPr lang="en-US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First statement</a:t>
                          </a:r>
                          <a:endParaRPr lang="en-US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Second statement</a:t>
                          </a:r>
                          <a:endParaRPr lang="en-US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Also known as</a:t>
                          </a:r>
                          <a:endParaRPr lang="en-US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356433574"/>
                      </a:ext>
                    </a:extLst>
                  </a:tr>
                  <a:tr h="768122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dirty="0"/>
                            <a:t>Statement equality</a:t>
                          </a:r>
                          <a:endParaRPr lang="en-US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63228" t="-100000" r="-227778" b="-202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“Swans are birds”</a:t>
                          </a:r>
                          <a:endPara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“I cigni sono uccelli”</a:t>
                          </a:r>
                          <a:endPara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dirty="0"/>
                            <a:t>Semantic equivalence</a:t>
                          </a:r>
                          <a:endParaRPr lang="en-US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940638742"/>
                      </a:ext>
                    </a:extLst>
                  </a:tr>
                  <a:tr h="768122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dirty="0"/>
                            <a:t>Statement equivalence</a:t>
                          </a:r>
                          <a:endParaRPr lang="en-US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63228" t="-201587" r="-227778" b="-1039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“Swans are birds”</a:t>
                          </a:r>
                          <a:endPara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“Swans have feathers”</a:t>
                          </a:r>
                          <a:endPara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dirty="0"/>
                            <a:t>Logical equivalence</a:t>
                          </a:r>
                          <a:endParaRPr lang="en-US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891239013"/>
                      </a:ext>
                    </a:extLst>
                  </a:tr>
                  <a:tr h="768122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dirty="0"/>
                            <a:t>Truth equality</a:t>
                          </a:r>
                          <a:endParaRPr lang="en-US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63228" t="-301587" r="-227778" b="-39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“Swans are birds”</a:t>
                          </a:r>
                          <a:endPara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“The earth is round”</a:t>
                          </a:r>
                          <a:endPara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dirty="0"/>
                            <a:t>Material equivalence</a:t>
                          </a:r>
                          <a:endParaRPr lang="en-US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68807966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8C78992B-1069-4868-4269-30832A8DE28E}"/>
              </a:ext>
            </a:extLst>
          </p:cNvPr>
          <p:cNvSpPr txBox="1"/>
          <p:nvPr/>
        </p:nvSpPr>
        <p:spPr>
          <a:xfrm>
            <a:off x="119730" y="399369"/>
            <a:ext cx="278587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Three types of statement equivalence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CF934A3-19AB-3486-8100-EAB1519CF240}"/>
              </a:ext>
            </a:extLst>
          </p:cNvPr>
          <p:cNvSpPr txBox="1"/>
          <p:nvPr/>
        </p:nvSpPr>
        <p:spPr>
          <a:xfrm>
            <a:off x="505968" y="3897946"/>
            <a:ext cx="91754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We can distinguish between the three cases within the same framework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4C2CD0-E6CD-18D8-F54D-46397C2B5D34}"/>
              </a:ext>
            </a:extLst>
          </p:cNvPr>
          <p:cNvSpPr txBox="1"/>
          <p:nvPr/>
        </p:nvSpPr>
        <p:spPr>
          <a:xfrm>
            <a:off x="1224986" y="5174929"/>
            <a:ext cx="66424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From now on, if otherwise stated, by statement we mean an equivalence class of statements</a:t>
            </a:r>
          </a:p>
        </p:txBody>
      </p:sp>
    </p:spTree>
    <p:extLst>
      <p:ext uri="{BB962C8B-B14F-4D97-AF65-F5344CB8AC3E}">
        <p14:creationId xmlns:p14="http://schemas.microsoft.com/office/powerpoint/2010/main" val="31494412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A044133-BDF0-F81B-8F32-78B69B591E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00FE63B-9E6E-1DB3-EDB5-AA0C3785AC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23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815B1E-D11F-A67D-F521-D0AFA53300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032" y="203064"/>
            <a:ext cx="8639163" cy="5183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3A6E173-5287-71B7-D569-15972D5AF6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032" y="721414"/>
            <a:ext cx="8639163" cy="191356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C7F3896-15CF-44E0-3CD9-B593AA2FDEC4}"/>
                  </a:ext>
                </a:extLst>
              </p:cNvPr>
              <p:cNvSpPr txBox="1"/>
              <p:nvPr/>
            </p:nvSpPr>
            <p:spPr>
              <a:xfrm>
                <a:off x="5691453" y="3490655"/>
                <a:ext cx="605806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That animal is a cat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≼</m:t>
                    </m:r>
                  </m:oMath>
                </a14:m>
                <a:r>
                  <a:rPr lang="en-US" sz="2400" dirty="0"/>
                  <a:t> That animal is a mammal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C7F3896-15CF-44E0-3CD9-B593AA2FDE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1453" y="3490655"/>
                <a:ext cx="6058069" cy="461665"/>
              </a:xfrm>
              <a:prstGeom prst="rect">
                <a:avLst/>
              </a:prstGeom>
              <a:blipFill>
                <a:blip r:embed="rId4"/>
                <a:stretch>
                  <a:fillRect l="-1611" t="-10667" r="-705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5FDDAD78-EC26-E93C-FF31-56C57A73F383}"/>
              </a:ext>
            </a:extLst>
          </p:cNvPr>
          <p:cNvGrpSpPr/>
          <p:nvPr/>
        </p:nvGrpSpPr>
        <p:grpSpPr>
          <a:xfrm>
            <a:off x="5463764" y="2947399"/>
            <a:ext cx="6354368" cy="461665"/>
            <a:chOff x="4134320" y="2844225"/>
            <a:chExt cx="6354368" cy="46166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DFCCBF0A-B224-B82F-2862-2AA75F0C5C4E}"/>
                    </a:ext>
                  </a:extLst>
                </p:cNvPr>
                <p:cNvSpPr txBox="1"/>
                <p:nvPr/>
              </p:nvSpPr>
              <p:spPr>
                <a:xfrm>
                  <a:off x="4134320" y="2844225"/>
                  <a:ext cx="635436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dirty="0"/>
                    <a:t>That animal is a mammal </a:t>
                  </a:r>
                  <a14:m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</m:t>
                      </m:r>
                    </m:oMath>
                  </a14:m>
                  <a:r>
                    <a:rPr lang="en-US" sz="2400" dirty="0"/>
                    <a:t> That animal lays eggs</a:t>
                  </a:r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DFCCBF0A-B224-B82F-2862-2AA75F0C5C4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34320" y="2844225"/>
                  <a:ext cx="6354368" cy="461665"/>
                </a:xfrm>
                <a:prstGeom prst="rect">
                  <a:avLst/>
                </a:prstGeom>
                <a:blipFill>
                  <a:blip r:embed="rId5"/>
                  <a:stretch>
                    <a:fillRect l="-1438" t="-10526" r="-671" b="-2894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6B1616E2-7292-131C-3DDE-F16399FFA1CF}"/>
                </a:ext>
              </a:extLst>
            </p:cNvPr>
            <p:cNvGrpSpPr/>
            <p:nvPr/>
          </p:nvGrpSpPr>
          <p:grpSpPr>
            <a:xfrm>
              <a:off x="7391044" y="2994148"/>
              <a:ext cx="208695" cy="161818"/>
              <a:chOff x="4534757" y="3834629"/>
              <a:chExt cx="208695" cy="161818"/>
            </a:xfrm>
          </p:grpSpPr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DA7F4F95-518E-759B-6F10-DE9D3CA0F8EE}"/>
                  </a:ext>
                </a:extLst>
              </p:cNvPr>
              <p:cNvSpPr/>
              <p:nvPr/>
            </p:nvSpPr>
            <p:spPr>
              <a:xfrm>
                <a:off x="4534757" y="3834629"/>
                <a:ext cx="208695" cy="66821"/>
              </a:xfrm>
              <a:custGeom>
                <a:avLst/>
                <a:gdLst>
                  <a:gd name="connsiteX0" fmla="*/ 0 w 87630"/>
                  <a:gd name="connsiteY0" fmla="*/ 26675 h 28580"/>
                  <a:gd name="connsiteX1" fmla="*/ 45720 w 87630"/>
                  <a:gd name="connsiteY1" fmla="*/ 5 h 28580"/>
                  <a:gd name="connsiteX2" fmla="*/ 87630 w 87630"/>
                  <a:gd name="connsiteY2" fmla="*/ 28580 h 28580"/>
                  <a:gd name="connsiteX0" fmla="*/ 0 w 87630"/>
                  <a:gd name="connsiteY0" fmla="*/ 26779 h 28684"/>
                  <a:gd name="connsiteX1" fmla="*/ 45720 w 87630"/>
                  <a:gd name="connsiteY1" fmla="*/ 109 h 28684"/>
                  <a:gd name="connsiteX2" fmla="*/ 87630 w 87630"/>
                  <a:gd name="connsiteY2" fmla="*/ 28684 h 28684"/>
                  <a:gd name="connsiteX0" fmla="*/ 0 w 87630"/>
                  <a:gd name="connsiteY0" fmla="*/ 26885 h 28790"/>
                  <a:gd name="connsiteX1" fmla="*/ 45720 w 87630"/>
                  <a:gd name="connsiteY1" fmla="*/ 215 h 28790"/>
                  <a:gd name="connsiteX2" fmla="*/ 87630 w 87630"/>
                  <a:gd name="connsiteY2" fmla="*/ 28790 h 28790"/>
                  <a:gd name="connsiteX0" fmla="*/ 0 w 87630"/>
                  <a:gd name="connsiteY0" fmla="*/ 26919 h 28824"/>
                  <a:gd name="connsiteX1" fmla="*/ 45720 w 87630"/>
                  <a:gd name="connsiteY1" fmla="*/ 249 h 28824"/>
                  <a:gd name="connsiteX2" fmla="*/ 87630 w 87630"/>
                  <a:gd name="connsiteY2" fmla="*/ 28824 h 28824"/>
                  <a:gd name="connsiteX0" fmla="*/ 0 w 87630"/>
                  <a:gd name="connsiteY0" fmla="*/ 26919 h 28824"/>
                  <a:gd name="connsiteX1" fmla="*/ 45720 w 87630"/>
                  <a:gd name="connsiteY1" fmla="*/ 249 h 28824"/>
                  <a:gd name="connsiteX2" fmla="*/ 87630 w 87630"/>
                  <a:gd name="connsiteY2" fmla="*/ 28824 h 28824"/>
                  <a:gd name="connsiteX0" fmla="*/ 0 w 87630"/>
                  <a:gd name="connsiteY0" fmla="*/ 26791 h 28696"/>
                  <a:gd name="connsiteX1" fmla="*/ 45720 w 87630"/>
                  <a:gd name="connsiteY1" fmla="*/ 121 h 28696"/>
                  <a:gd name="connsiteX2" fmla="*/ 87630 w 87630"/>
                  <a:gd name="connsiteY2" fmla="*/ 28696 h 28696"/>
                  <a:gd name="connsiteX0" fmla="*/ 0 w 87630"/>
                  <a:gd name="connsiteY0" fmla="*/ 26671 h 28576"/>
                  <a:gd name="connsiteX1" fmla="*/ 45720 w 87630"/>
                  <a:gd name="connsiteY1" fmla="*/ 1 h 28576"/>
                  <a:gd name="connsiteX2" fmla="*/ 87630 w 87630"/>
                  <a:gd name="connsiteY2" fmla="*/ 28576 h 285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7630" h="28576">
                    <a:moveTo>
                      <a:pt x="0" y="26671"/>
                    </a:moveTo>
                    <a:cubicBezTo>
                      <a:pt x="13157" y="10733"/>
                      <a:pt x="20180" y="-41"/>
                      <a:pt x="45720" y="1"/>
                    </a:cubicBezTo>
                    <a:cubicBezTo>
                      <a:pt x="71260" y="43"/>
                      <a:pt x="77177" y="12818"/>
                      <a:pt x="87630" y="28576"/>
                    </a:cubicBezTo>
                  </a:path>
                </a:pathLst>
              </a:cu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F05C55A5-581C-488F-C6DA-C0E7D2714E65}"/>
                  </a:ext>
                </a:extLst>
              </p:cNvPr>
              <p:cNvSpPr/>
              <p:nvPr/>
            </p:nvSpPr>
            <p:spPr>
              <a:xfrm>
                <a:off x="4534757" y="3929626"/>
                <a:ext cx="208695" cy="66821"/>
              </a:xfrm>
              <a:custGeom>
                <a:avLst/>
                <a:gdLst>
                  <a:gd name="connsiteX0" fmla="*/ 0 w 87630"/>
                  <a:gd name="connsiteY0" fmla="*/ 26675 h 28580"/>
                  <a:gd name="connsiteX1" fmla="*/ 45720 w 87630"/>
                  <a:gd name="connsiteY1" fmla="*/ 5 h 28580"/>
                  <a:gd name="connsiteX2" fmla="*/ 87630 w 87630"/>
                  <a:gd name="connsiteY2" fmla="*/ 28580 h 28580"/>
                  <a:gd name="connsiteX0" fmla="*/ 0 w 87630"/>
                  <a:gd name="connsiteY0" fmla="*/ 26779 h 28684"/>
                  <a:gd name="connsiteX1" fmla="*/ 45720 w 87630"/>
                  <a:gd name="connsiteY1" fmla="*/ 109 h 28684"/>
                  <a:gd name="connsiteX2" fmla="*/ 87630 w 87630"/>
                  <a:gd name="connsiteY2" fmla="*/ 28684 h 28684"/>
                  <a:gd name="connsiteX0" fmla="*/ 0 w 87630"/>
                  <a:gd name="connsiteY0" fmla="*/ 26885 h 28790"/>
                  <a:gd name="connsiteX1" fmla="*/ 45720 w 87630"/>
                  <a:gd name="connsiteY1" fmla="*/ 215 h 28790"/>
                  <a:gd name="connsiteX2" fmla="*/ 87630 w 87630"/>
                  <a:gd name="connsiteY2" fmla="*/ 28790 h 28790"/>
                  <a:gd name="connsiteX0" fmla="*/ 0 w 87630"/>
                  <a:gd name="connsiteY0" fmla="*/ 26919 h 28824"/>
                  <a:gd name="connsiteX1" fmla="*/ 45720 w 87630"/>
                  <a:gd name="connsiteY1" fmla="*/ 249 h 28824"/>
                  <a:gd name="connsiteX2" fmla="*/ 87630 w 87630"/>
                  <a:gd name="connsiteY2" fmla="*/ 28824 h 28824"/>
                  <a:gd name="connsiteX0" fmla="*/ 0 w 87630"/>
                  <a:gd name="connsiteY0" fmla="*/ 26919 h 28824"/>
                  <a:gd name="connsiteX1" fmla="*/ 45720 w 87630"/>
                  <a:gd name="connsiteY1" fmla="*/ 249 h 28824"/>
                  <a:gd name="connsiteX2" fmla="*/ 87630 w 87630"/>
                  <a:gd name="connsiteY2" fmla="*/ 28824 h 28824"/>
                  <a:gd name="connsiteX0" fmla="*/ 0 w 87630"/>
                  <a:gd name="connsiteY0" fmla="*/ 26791 h 28696"/>
                  <a:gd name="connsiteX1" fmla="*/ 45720 w 87630"/>
                  <a:gd name="connsiteY1" fmla="*/ 121 h 28696"/>
                  <a:gd name="connsiteX2" fmla="*/ 87630 w 87630"/>
                  <a:gd name="connsiteY2" fmla="*/ 28696 h 28696"/>
                  <a:gd name="connsiteX0" fmla="*/ 0 w 87630"/>
                  <a:gd name="connsiteY0" fmla="*/ 26671 h 28576"/>
                  <a:gd name="connsiteX1" fmla="*/ 45720 w 87630"/>
                  <a:gd name="connsiteY1" fmla="*/ 1 h 28576"/>
                  <a:gd name="connsiteX2" fmla="*/ 87630 w 87630"/>
                  <a:gd name="connsiteY2" fmla="*/ 28576 h 285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7630" h="28576">
                    <a:moveTo>
                      <a:pt x="0" y="26671"/>
                    </a:moveTo>
                    <a:cubicBezTo>
                      <a:pt x="13157" y="10733"/>
                      <a:pt x="20180" y="-41"/>
                      <a:pt x="45720" y="1"/>
                    </a:cubicBezTo>
                    <a:cubicBezTo>
                      <a:pt x="71260" y="43"/>
                      <a:pt x="77177" y="12818"/>
                      <a:pt x="87630" y="28576"/>
                    </a:cubicBezTo>
                  </a:path>
                </a:pathLst>
              </a:cu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DF7F4CEC-C7E8-0608-CB6E-2882F0D7227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58358945"/>
                  </p:ext>
                </p:extLst>
              </p:nvPr>
            </p:nvGraphicFramePr>
            <p:xfrm>
              <a:off x="452336" y="2717081"/>
              <a:ext cx="4049760" cy="25958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06220">
                      <a:extLst>
                        <a:ext uri="{9D8B030D-6E8A-4147-A177-3AD203B41FA5}">
                          <a16:colId xmlns:a16="http://schemas.microsoft.com/office/drawing/2014/main" val="758618477"/>
                        </a:ext>
                      </a:extLst>
                    </a:gridCol>
                    <a:gridCol w="506220">
                      <a:extLst>
                        <a:ext uri="{9D8B030D-6E8A-4147-A177-3AD203B41FA5}">
                          <a16:colId xmlns:a16="http://schemas.microsoft.com/office/drawing/2014/main" val="1098698035"/>
                        </a:ext>
                      </a:extLst>
                    </a:gridCol>
                    <a:gridCol w="506220">
                      <a:extLst>
                        <a:ext uri="{9D8B030D-6E8A-4147-A177-3AD203B41FA5}">
                          <a16:colId xmlns:a16="http://schemas.microsoft.com/office/drawing/2014/main" val="2165272067"/>
                        </a:ext>
                      </a:extLst>
                    </a:gridCol>
                    <a:gridCol w="506220">
                      <a:extLst>
                        <a:ext uri="{9D8B030D-6E8A-4147-A177-3AD203B41FA5}">
                          <a16:colId xmlns:a16="http://schemas.microsoft.com/office/drawing/2014/main" val="2205174137"/>
                        </a:ext>
                      </a:extLst>
                    </a:gridCol>
                    <a:gridCol w="506220">
                      <a:extLst>
                        <a:ext uri="{9D8B030D-6E8A-4147-A177-3AD203B41FA5}">
                          <a16:colId xmlns:a16="http://schemas.microsoft.com/office/drawing/2014/main" val="3149540826"/>
                        </a:ext>
                      </a:extLst>
                    </a:gridCol>
                    <a:gridCol w="506220">
                      <a:extLst>
                        <a:ext uri="{9D8B030D-6E8A-4147-A177-3AD203B41FA5}">
                          <a16:colId xmlns:a16="http://schemas.microsoft.com/office/drawing/2014/main" val="4004705110"/>
                        </a:ext>
                      </a:extLst>
                    </a:gridCol>
                    <a:gridCol w="506220">
                      <a:extLst>
                        <a:ext uri="{9D8B030D-6E8A-4147-A177-3AD203B41FA5}">
                          <a16:colId xmlns:a16="http://schemas.microsoft.com/office/drawing/2014/main" val="771042273"/>
                        </a:ext>
                      </a:extLst>
                    </a:gridCol>
                    <a:gridCol w="506220">
                      <a:extLst>
                        <a:ext uri="{9D8B030D-6E8A-4147-A177-3AD203B41FA5}">
                          <a16:colId xmlns:a16="http://schemas.microsoft.com/office/drawing/2014/main" val="64471365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𝟔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𝟕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0356836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8126746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448643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13392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240441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1394231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76134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DF7F4CEC-C7E8-0608-CB6E-2882F0D7227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58358945"/>
                  </p:ext>
                </p:extLst>
              </p:nvPr>
            </p:nvGraphicFramePr>
            <p:xfrm>
              <a:off x="452336" y="2717081"/>
              <a:ext cx="4049760" cy="25958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06220">
                      <a:extLst>
                        <a:ext uri="{9D8B030D-6E8A-4147-A177-3AD203B41FA5}">
                          <a16:colId xmlns:a16="http://schemas.microsoft.com/office/drawing/2014/main" val="758618477"/>
                        </a:ext>
                      </a:extLst>
                    </a:gridCol>
                    <a:gridCol w="506220">
                      <a:extLst>
                        <a:ext uri="{9D8B030D-6E8A-4147-A177-3AD203B41FA5}">
                          <a16:colId xmlns:a16="http://schemas.microsoft.com/office/drawing/2014/main" val="1098698035"/>
                        </a:ext>
                      </a:extLst>
                    </a:gridCol>
                    <a:gridCol w="506220">
                      <a:extLst>
                        <a:ext uri="{9D8B030D-6E8A-4147-A177-3AD203B41FA5}">
                          <a16:colId xmlns:a16="http://schemas.microsoft.com/office/drawing/2014/main" val="2165272067"/>
                        </a:ext>
                      </a:extLst>
                    </a:gridCol>
                    <a:gridCol w="506220">
                      <a:extLst>
                        <a:ext uri="{9D8B030D-6E8A-4147-A177-3AD203B41FA5}">
                          <a16:colId xmlns:a16="http://schemas.microsoft.com/office/drawing/2014/main" val="2205174137"/>
                        </a:ext>
                      </a:extLst>
                    </a:gridCol>
                    <a:gridCol w="506220">
                      <a:extLst>
                        <a:ext uri="{9D8B030D-6E8A-4147-A177-3AD203B41FA5}">
                          <a16:colId xmlns:a16="http://schemas.microsoft.com/office/drawing/2014/main" val="3149540826"/>
                        </a:ext>
                      </a:extLst>
                    </a:gridCol>
                    <a:gridCol w="506220">
                      <a:extLst>
                        <a:ext uri="{9D8B030D-6E8A-4147-A177-3AD203B41FA5}">
                          <a16:colId xmlns:a16="http://schemas.microsoft.com/office/drawing/2014/main" val="4004705110"/>
                        </a:ext>
                      </a:extLst>
                    </a:gridCol>
                    <a:gridCol w="506220">
                      <a:extLst>
                        <a:ext uri="{9D8B030D-6E8A-4147-A177-3AD203B41FA5}">
                          <a16:colId xmlns:a16="http://schemas.microsoft.com/office/drawing/2014/main" val="771042273"/>
                        </a:ext>
                      </a:extLst>
                    </a:gridCol>
                    <a:gridCol w="506220">
                      <a:extLst>
                        <a:ext uri="{9D8B030D-6E8A-4147-A177-3AD203B41FA5}">
                          <a16:colId xmlns:a16="http://schemas.microsoft.com/office/drawing/2014/main" val="64471365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205" t="-8197" r="-706024" b="-6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01205" t="-8197" r="-606024" b="-6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01205" t="-8197" r="-506024" b="-6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97619" t="-8197" r="-400000" b="-6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402410" t="-8197" r="-304819" b="-6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502410" t="-8197" r="-204819" b="-6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602410" t="-8197" r="-104819" b="-6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0356836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8126746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448643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13392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240441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1394231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761340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EA9D17B-FFDC-B4A1-AEBA-75666A3201F1}"/>
                  </a:ext>
                </a:extLst>
              </p:cNvPr>
              <p:cNvSpPr txBox="1"/>
              <p:nvPr/>
            </p:nvSpPr>
            <p:spPr>
              <a:xfrm>
                <a:off x="1156175" y="5398933"/>
                <a:ext cx="47961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≼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EA9D17B-FFDC-B4A1-AEBA-75666A3201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6175" y="5398933"/>
                <a:ext cx="479618" cy="461665"/>
              </a:xfrm>
              <a:prstGeom prst="rect">
                <a:avLst/>
              </a:prstGeom>
              <a:blipFill>
                <a:blip r:embed="rId7"/>
                <a:stretch>
                  <a:fillRect b="-2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Freeform: Shape 8">
            <a:extLst>
              <a:ext uri="{FF2B5EF4-FFF2-40B4-BE49-F238E27FC236}">
                <a16:creationId xmlns:a16="http://schemas.microsoft.com/office/drawing/2014/main" id="{DE5822A8-389B-8E28-D2EF-5407F7F608F9}"/>
              </a:ext>
            </a:extLst>
          </p:cNvPr>
          <p:cNvSpPr/>
          <p:nvPr/>
        </p:nvSpPr>
        <p:spPr>
          <a:xfrm>
            <a:off x="1115568" y="5443662"/>
            <a:ext cx="560832" cy="453854"/>
          </a:xfrm>
          <a:custGeom>
            <a:avLst/>
            <a:gdLst>
              <a:gd name="connsiteX0" fmla="*/ 0 w 2138183"/>
              <a:gd name="connsiteY0" fmla="*/ 20626 h 405680"/>
              <a:gd name="connsiteX1" fmla="*/ 831897 w 2138183"/>
              <a:gd name="connsiteY1" fmla="*/ 405636 h 405680"/>
              <a:gd name="connsiteX2" fmla="*/ 2138183 w 2138183"/>
              <a:gd name="connsiteY2" fmla="*/ 0 h 405680"/>
              <a:gd name="connsiteX0" fmla="*/ 0 w 2138183"/>
              <a:gd name="connsiteY0" fmla="*/ 20626 h 453798"/>
              <a:gd name="connsiteX1" fmla="*/ 1058778 w 2138183"/>
              <a:gd name="connsiteY1" fmla="*/ 453762 h 453798"/>
              <a:gd name="connsiteX2" fmla="*/ 2138183 w 2138183"/>
              <a:gd name="connsiteY2" fmla="*/ 0 h 453798"/>
              <a:gd name="connsiteX0" fmla="*/ 0 w 2138183"/>
              <a:gd name="connsiteY0" fmla="*/ 20626 h 453798"/>
              <a:gd name="connsiteX1" fmla="*/ 1058778 w 2138183"/>
              <a:gd name="connsiteY1" fmla="*/ 453762 h 453798"/>
              <a:gd name="connsiteX2" fmla="*/ 2138183 w 2138183"/>
              <a:gd name="connsiteY2" fmla="*/ 0 h 453798"/>
              <a:gd name="connsiteX0" fmla="*/ 0 w 2138183"/>
              <a:gd name="connsiteY0" fmla="*/ 20626 h 453854"/>
              <a:gd name="connsiteX1" fmla="*/ 1058778 w 2138183"/>
              <a:gd name="connsiteY1" fmla="*/ 453762 h 453854"/>
              <a:gd name="connsiteX2" fmla="*/ 2138183 w 2138183"/>
              <a:gd name="connsiteY2" fmla="*/ 0 h 453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38183" h="453854">
                <a:moveTo>
                  <a:pt x="0" y="20626"/>
                </a:moveTo>
                <a:cubicBezTo>
                  <a:pt x="244641" y="366104"/>
                  <a:pt x="702414" y="457200"/>
                  <a:pt x="1058778" y="453762"/>
                </a:cubicBezTo>
                <a:cubicBezTo>
                  <a:pt x="1415142" y="450324"/>
                  <a:pt x="1917604" y="359228"/>
                  <a:pt x="2138183" y="0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A593C13-14B2-243C-053A-25C2C447E577}"/>
              </a:ext>
            </a:extLst>
          </p:cNvPr>
          <p:cNvGrpSpPr/>
          <p:nvPr/>
        </p:nvGrpSpPr>
        <p:grpSpPr>
          <a:xfrm>
            <a:off x="2372868" y="5548856"/>
            <a:ext cx="208695" cy="161818"/>
            <a:chOff x="8872888" y="3249722"/>
            <a:chExt cx="208695" cy="161818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72499534-2881-0ACD-CCEC-AB0DD3448680}"/>
                </a:ext>
              </a:extLst>
            </p:cNvPr>
            <p:cNvSpPr/>
            <p:nvPr/>
          </p:nvSpPr>
          <p:spPr>
            <a:xfrm>
              <a:off x="8872888" y="3249722"/>
              <a:ext cx="208695" cy="66821"/>
            </a:xfrm>
            <a:custGeom>
              <a:avLst/>
              <a:gdLst>
                <a:gd name="connsiteX0" fmla="*/ 0 w 87630"/>
                <a:gd name="connsiteY0" fmla="*/ 26675 h 28580"/>
                <a:gd name="connsiteX1" fmla="*/ 45720 w 87630"/>
                <a:gd name="connsiteY1" fmla="*/ 5 h 28580"/>
                <a:gd name="connsiteX2" fmla="*/ 87630 w 87630"/>
                <a:gd name="connsiteY2" fmla="*/ 28580 h 28580"/>
                <a:gd name="connsiteX0" fmla="*/ 0 w 87630"/>
                <a:gd name="connsiteY0" fmla="*/ 26779 h 28684"/>
                <a:gd name="connsiteX1" fmla="*/ 45720 w 87630"/>
                <a:gd name="connsiteY1" fmla="*/ 109 h 28684"/>
                <a:gd name="connsiteX2" fmla="*/ 87630 w 87630"/>
                <a:gd name="connsiteY2" fmla="*/ 28684 h 28684"/>
                <a:gd name="connsiteX0" fmla="*/ 0 w 87630"/>
                <a:gd name="connsiteY0" fmla="*/ 26885 h 28790"/>
                <a:gd name="connsiteX1" fmla="*/ 45720 w 87630"/>
                <a:gd name="connsiteY1" fmla="*/ 215 h 28790"/>
                <a:gd name="connsiteX2" fmla="*/ 87630 w 87630"/>
                <a:gd name="connsiteY2" fmla="*/ 28790 h 28790"/>
                <a:gd name="connsiteX0" fmla="*/ 0 w 87630"/>
                <a:gd name="connsiteY0" fmla="*/ 26919 h 28824"/>
                <a:gd name="connsiteX1" fmla="*/ 45720 w 87630"/>
                <a:gd name="connsiteY1" fmla="*/ 249 h 28824"/>
                <a:gd name="connsiteX2" fmla="*/ 87630 w 87630"/>
                <a:gd name="connsiteY2" fmla="*/ 28824 h 28824"/>
                <a:gd name="connsiteX0" fmla="*/ 0 w 87630"/>
                <a:gd name="connsiteY0" fmla="*/ 26919 h 28824"/>
                <a:gd name="connsiteX1" fmla="*/ 45720 w 87630"/>
                <a:gd name="connsiteY1" fmla="*/ 249 h 28824"/>
                <a:gd name="connsiteX2" fmla="*/ 87630 w 87630"/>
                <a:gd name="connsiteY2" fmla="*/ 28824 h 28824"/>
                <a:gd name="connsiteX0" fmla="*/ 0 w 87630"/>
                <a:gd name="connsiteY0" fmla="*/ 26791 h 28696"/>
                <a:gd name="connsiteX1" fmla="*/ 45720 w 87630"/>
                <a:gd name="connsiteY1" fmla="*/ 121 h 28696"/>
                <a:gd name="connsiteX2" fmla="*/ 87630 w 87630"/>
                <a:gd name="connsiteY2" fmla="*/ 28696 h 28696"/>
                <a:gd name="connsiteX0" fmla="*/ 0 w 87630"/>
                <a:gd name="connsiteY0" fmla="*/ 26671 h 28576"/>
                <a:gd name="connsiteX1" fmla="*/ 45720 w 87630"/>
                <a:gd name="connsiteY1" fmla="*/ 1 h 28576"/>
                <a:gd name="connsiteX2" fmla="*/ 87630 w 87630"/>
                <a:gd name="connsiteY2" fmla="*/ 28576 h 2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630" h="28576">
                  <a:moveTo>
                    <a:pt x="0" y="26671"/>
                  </a:moveTo>
                  <a:cubicBezTo>
                    <a:pt x="13157" y="10733"/>
                    <a:pt x="20180" y="-41"/>
                    <a:pt x="45720" y="1"/>
                  </a:cubicBezTo>
                  <a:cubicBezTo>
                    <a:pt x="71260" y="43"/>
                    <a:pt x="77177" y="12818"/>
                    <a:pt x="87630" y="28576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893C456-99F2-22CF-71C5-121A5EBCD05D}"/>
                </a:ext>
              </a:extLst>
            </p:cNvPr>
            <p:cNvSpPr/>
            <p:nvPr/>
          </p:nvSpPr>
          <p:spPr>
            <a:xfrm>
              <a:off x="8872888" y="3344719"/>
              <a:ext cx="208695" cy="66821"/>
            </a:xfrm>
            <a:custGeom>
              <a:avLst/>
              <a:gdLst>
                <a:gd name="connsiteX0" fmla="*/ 0 w 87630"/>
                <a:gd name="connsiteY0" fmla="*/ 26675 h 28580"/>
                <a:gd name="connsiteX1" fmla="*/ 45720 w 87630"/>
                <a:gd name="connsiteY1" fmla="*/ 5 h 28580"/>
                <a:gd name="connsiteX2" fmla="*/ 87630 w 87630"/>
                <a:gd name="connsiteY2" fmla="*/ 28580 h 28580"/>
                <a:gd name="connsiteX0" fmla="*/ 0 w 87630"/>
                <a:gd name="connsiteY0" fmla="*/ 26779 h 28684"/>
                <a:gd name="connsiteX1" fmla="*/ 45720 w 87630"/>
                <a:gd name="connsiteY1" fmla="*/ 109 h 28684"/>
                <a:gd name="connsiteX2" fmla="*/ 87630 w 87630"/>
                <a:gd name="connsiteY2" fmla="*/ 28684 h 28684"/>
                <a:gd name="connsiteX0" fmla="*/ 0 w 87630"/>
                <a:gd name="connsiteY0" fmla="*/ 26885 h 28790"/>
                <a:gd name="connsiteX1" fmla="*/ 45720 w 87630"/>
                <a:gd name="connsiteY1" fmla="*/ 215 h 28790"/>
                <a:gd name="connsiteX2" fmla="*/ 87630 w 87630"/>
                <a:gd name="connsiteY2" fmla="*/ 28790 h 28790"/>
                <a:gd name="connsiteX0" fmla="*/ 0 w 87630"/>
                <a:gd name="connsiteY0" fmla="*/ 26919 h 28824"/>
                <a:gd name="connsiteX1" fmla="*/ 45720 w 87630"/>
                <a:gd name="connsiteY1" fmla="*/ 249 h 28824"/>
                <a:gd name="connsiteX2" fmla="*/ 87630 w 87630"/>
                <a:gd name="connsiteY2" fmla="*/ 28824 h 28824"/>
                <a:gd name="connsiteX0" fmla="*/ 0 w 87630"/>
                <a:gd name="connsiteY0" fmla="*/ 26919 h 28824"/>
                <a:gd name="connsiteX1" fmla="*/ 45720 w 87630"/>
                <a:gd name="connsiteY1" fmla="*/ 249 h 28824"/>
                <a:gd name="connsiteX2" fmla="*/ 87630 w 87630"/>
                <a:gd name="connsiteY2" fmla="*/ 28824 h 28824"/>
                <a:gd name="connsiteX0" fmla="*/ 0 w 87630"/>
                <a:gd name="connsiteY0" fmla="*/ 26791 h 28696"/>
                <a:gd name="connsiteX1" fmla="*/ 45720 w 87630"/>
                <a:gd name="connsiteY1" fmla="*/ 121 h 28696"/>
                <a:gd name="connsiteX2" fmla="*/ 87630 w 87630"/>
                <a:gd name="connsiteY2" fmla="*/ 28696 h 28696"/>
                <a:gd name="connsiteX0" fmla="*/ 0 w 87630"/>
                <a:gd name="connsiteY0" fmla="*/ 26671 h 28576"/>
                <a:gd name="connsiteX1" fmla="*/ 45720 w 87630"/>
                <a:gd name="connsiteY1" fmla="*/ 1 h 28576"/>
                <a:gd name="connsiteX2" fmla="*/ 87630 w 87630"/>
                <a:gd name="connsiteY2" fmla="*/ 28576 h 2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630" h="28576">
                  <a:moveTo>
                    <a:pt x="0" y="26671"/>
                  </a:moveTo>
                  <a:cubicBezTo>
                    <a:pt x="13157" y="10733"/>
                    <a:pt x="20180" y="-41"/>
                    <a:pt x="45720" y="1"/>
                  </a:cubicBezTo>
                  <a:cubicBezTo>
                    <a:pt x="71260" y="43"/>
                    <a:pt x="77177" y="12818"/>
                    <a:pt x="87630" y="28576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2F2D690D-A09D-D974-D103-160D5A3B3409}"/>
              </a:ext>
            </a:extLst>
          </p:cNvPr>
          <p:cNvSpPr/>
          <p:nvPr/>
        </p:nvSpPr>
        <p:spPr>
          <a:xfrm>
            <a:off x="2231136" y="5443662"/>
            <a:ext cx="493776" cy="453854"/>
          </a:xfrm>
          <a:custGeom>
            <a:avLst/>
            <a:gdLst>
              <a:gd name="connsiteX0" fmla="*/ 0 w 2138183"/>
              <a:gd name="connsiteY0" fmla="*/ 20626 h 405680"/>
              <a:gd name="connsiteX1" fmla="*/ 831897 w 2138183"/>
              <a:gd name="connsiteY1" fmla="*/ 405636 h 405680"/>
              <a:gd name="connsiteX2" fmla="*/ 2138183 w 2138183"/>
              <a:gd name="connsiteY2" fmla="*/ 0 h 405680"/>
              <a:gd name="connsiteX0" fmla="*/ 0 w 2138183"/>
              <a:gd name="connsiteY0" fmla="*/ 20626 h 453798"/>
              <a:gd name="connsiteX1" fmla="*/ 1058778 w 2138183"/>
              <a:gd name="connsiteY1" fmla="*/ 453762 h 453798"/>
              <a:gd name="connsiteX2" fmla="*/ 2138183 w 2138183"/>
              <a:gd name="connsiteY2" fmla="*/ 0 h 453798"/>
              <a:gd name="connsiteX0" fmla="*/ 0 w 2138183"/>
              <a:gd name="connsiteY0" fmla="*/ 20626 h 453798"/>
              <a:gd name="connsiteX1" fmla="*/ 1058778 w 2138183"/>
              <a:gd name="connsiteY1" fmla="*/ 453762 h 453798"/>
              <a:gd name="connsiteX2" fmla="*/ 2138183 w 2138183"/>
              <a:gd name="connsiteY2" fmla="*/ 0 h 453798"/>
              <a:gd name="connsiteX0" fmla="*/ 0 w 2138183"/>
              <a:gd name="connsiteY0" fmla="*/ 20626 h 453854"/>
              <a:gd name="connsiteX1" fmla="*/ 1058778 w 2138183"/>
              <a:gd name="connsiteY1" fmla="*/ 453762 h 453854"/>
              <a:gd name="connsiteX2" fmla="*/ 2138183 w 2138183"/>
              <a:gd name="connsiteY2" fmla="*/ 0 h 453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38183" h="453854">
                <a:moveTo>
                  <a:pt x="0" y="20626"/>
                </a:moveTo>
                <a:cubicBezTo>
                  <a:pt x="244641" y="366104"/>
                  <a:pt x="702414" y="457200"/>
                  <a:pt x="1058778" y="453762"/>
                </a:cubicBezTo>
                <a:cubicBezTo>
                  <a:pt x="1415142" y="450324"/>
                  <a:pt x="1917604" y="359228"/>
                  <a:pt x="2138183" y="0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7663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2DC7F32-6C7E-40C6-364E-E5BE9370F6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2C955AC-CC6B-50E0-599A-3F02185AD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24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642B3C-94A7-0D54-8E92-27AC8DF0FC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034" y="211803"/>
            <a:ext cx="8187252" cy="179654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397E81E-8FA7-A7ED-9876-569D673B81AD}"/>
                  </a:ext>
                </a:extLst>
              </p:cNvPr>
              <p:cNvSpPr txBox="1"/>
              <p:nvPr/>
            </p:nvSpPr>
            <p:spPr>
              <a:xfrm>
                <a:off x="266034" y="2308647"/>
                <a:ext cx="812831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solidFill>
                      <a:schemeClr val="accent6">
                        <a:lumMod val="75000"/>
                      </a:schemeClr>
                    </a:solidFill>
                  </a:rPr>
                  <a:t>Narrowness </a:t>
                </a: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≼</m:t>
                    </m:r>
                  </m:oMath>
                </a14:m>
                <a:r>
                  <a:rPr lang="en-US" sz="2800" dirty="0">
                    <a:solidFill>
                      <a:schemeClr val="accent6">
                        <a:lumMod val="75000"/>
                      </a:schemeClr>
                    </a:solidFill>
                  </a:rPr>
                  <a:t> is related to material implication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800" dirty="0">
                    <a:solidFill>
                      <a:schemeClr val="accent6">
                        <a:lumMod val="75000"/>
                      </a:schemeClr>
                    </a:solidFill>
                  </a:rPr>
                  <a:t> but: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397E81E-8FA7-A7ED-9876-569D673B81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034" y="2308647"/>
                <a:ext cx="8128315" cy="523220"/>
              </a:xfrm>
              <a:prstGeom prst="rect">
                <a:avLst/>
              </a:prstGeom>
              <a:blipFill>
                <a:blip r:embed="rId3"/>
                <a:stretch>
                  <a:fillRect l="-1575" t="-11628" r="-450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F3CA3BF-D407-6013-D078-D112737C9507}"/>
                  </a:ext>
                </a:extLst>
              </p:cNvPr>
              <p:cNvSpPr txBox="1"/>
              <p:nvPr/>
            </p:nvSpPr>
            <p:spPr>
              <a:xfrm>
                <a:off x="640826" y="2879699"/>
                <a:ext cx="9127692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Material implication is a logical operation that returns a new statement:</a:t>
                </a:r>
              </a:p>
              <a:p>
                <a:r>
                  <a:rPr lang="en-US" sz="2400" dirty="0"/>
                  <a:t>   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=¬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∨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2400" dirty="0"/>
                  <a:t> (i.e. NOT(a) OR b )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F3CA3BF-D407-6013-D078-D112737C95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826" y="2879699"/>
                <a:ext cx="9127692" cy="830997"/>
              </a:xfrm>
              <a:prstGeom prst="rect">
                <a:avLst/>
              </a:prstGeom>
              <a:blipFill>
                <a:blip r:embed="rId4"/>
                <a:stretch>
                  <a:fillRect l="-1002" t="-5839" r="-200" b="-153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E778934-D12D-FAF8-4B80-961BC12792F7}"/>
                  </a:ext>
                </a:extLst>
              </p:cNvPr>
              <p:cNvSpPr txBox="1"/>
              <p:nvPr/>
            </p:nvSpPr>
            <p:spPr>
              <a:xfrm>
                <a:off x="640826" y="3758528"/>
                <a:ext cx="750853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Narrowness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≼</m:t>
                    </m:r>
                  </m:oMath>
                </a14:m>
                <a:r>
                  <a:rPr lang="en-US" sz="2400" dirty="0"/>
                  <a:t> is a binary relationship between statements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E778934-D12D-FAF8-4B80-961BC12792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826" y="3758528"/>
                <a:ext cx="7508530" cy="461665"/>
              </a:xfrm>
              <a:prstGeom prst="rect">
                <a:avLst/>
              </a:prstGeom>
              <a:blipFill>
                <a:blip r:embed="rId5"/>
                <a:stretch>
                  <a:fillRect l="-1218" t="-10667" r="-244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0D4A4726-CB22-B416-28E2-5C0A4BB02D62}"/>
              </a:ext>
            </a:extLst>
          </p:cNvPr>
          <p:cNvSpPr txBox="1"/>
          <p:nvPr/>
        </p:nvSpPr>
        <p:spPr>
          <a:xfrm>
            <a:off x="266034" y="4360144"/>
            <a:ext cx="870501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The order imposed by narrowness allows us to understand</a:t>
            </a:r>
            <a:br>
              <a:rPr lang="en-US" sz="2800" dirty="0">
                <a:solidFill>
                  <a:schemeClr val="accent6">
                    <a:lumMod val="75000"/>
                  </a:schemeClr>
                </a:solidFill>
              </a:rPr>
            </a:br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the context as an order theoretic structure</a:t>
            </a:r>
          </a:p>
        </p:txBody>
      </p:sp>
    </p:spTree>
    <p:extLst>
      <p:ext uri="{BB962C8B-B14F-4D97-AF65-F5344CB8AC3E}">
        <p14:creationId xmlns:p14="http://schemas.microsoft.com/office/powerpoint/2010/main" val="28678413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CDBFCBF-3DD4-94B6-4E65-05E8139846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AEFBE30-141C-8C43-89FD-F2C28ABE1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25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C4AC940-8AEB-D32B-B7E9-D0C83A4194BC}"/>
                  </a:ext>
                </a:extLst>
              </p:cNvPr>
              <p:cNvSpPr txBox="1"/>
              <p:nvPr/>
            </p:nvSpPr>
            <p:spPr>
              <a:xfrm>
                <a:off x="1227834" y="924588"/>
                <a:ext cx="9197839" cy="25545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/>
                  <a:t>NOTE: AND, OR and NOT (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∧, ∨,¬</m:t>
                    </m:r>
                  </m:oMath>
                </a14:m>
                <a:r>
                  <a:rPr lang="en-US" sz="3200" dirty="0"/>
                  <a:t>)</a:t>
                </a:r>
                <a:br>
                  <a:rPr lang="en-US" sz="3200" dirty="0"/>
                </a:br>
                <a:r>
                  <a:rPr lang="en-US" sz="3200" dirty="0"/>
                  <a:t>are operations within the context</a:t>
                </a:r>
              </a:p>
              <a:p>
                <a:endParaRPr lang="en-US" sz="3200" dirty="0"/>
              </a:p>
              <a:p>
                <a:r>
                  <a:rPr lang="en-US" sz="3200" dirty="0"/>
                  <a:t>Equivalence, narrowness, compatibility, … (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≡,</m:t>
                    </m:r>
                    <m:r>
                      <a:rPr lang="en-US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≼</m:t>
                    </m:r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  ,…)</m:t>
                    </m:r>
                  </m:oMath>
                </a14:m>
                <a:endParaRPr lang="en-US" sz="3200" dirty="0"/>
              </a:p>
              <a:p>
                <a:r>
                  <a:rPr lang="en-US" sz="3200" dirty="0"/>
                  <a:t>are not</a:t>
                </a:r>
                <a:r>
                  <a:rPr lang="en-US" sz="3200"/>
                  <a:t>: they </a:t>
                </a:r>
                <a:r>
                  <a:rPr lang="en-US" sz="3200" dirty="0"/>
                  <a:t>describe the context (i.e. metalanguage)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C4AC940-8AEB-D32B-B7E9-D0C83A4194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7834" y="924588"/>
                <a:ext cx="9197839" cy="2554545"/>
              </a:xfrm>
              <a:prstGeom prst="rect">
                <a:avLst/>
              </a:prstGeom>
              <a:blipFill>
                <a:blip r:embed="rId2"/>
                <a:stretch>
                  <a:fillRect l="-1657" t="-2864" r="-66" b="-69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2368023D-3A66-DE7E-65DD-85C4D82E3D73}"/>
              </a:ext>
            </a:extLst>
          </p:cNvPr>
          <p:cNvGrpSpPr/>
          <p:nvPr/>
        </p:nvGrpSpPr>
        <p:grpSpPr>
          <a:xfrm>
            <a:off x="9377411" y="2606364"/>
            <a:ext cx="208695" cy="161818"/>
            <a:chOff x="8872888" y="3249722"/>
            <a:chExt cx="208695" cy="161818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AE8FE998-6D46-54A9-011E-BBEB323098A3}"/>
                </a:ext>
              </a:extLst>
            </p:cNvPr>
            <p:cNvSpPr/>
            <p:nvPr/>
          </p:nvSpPr>
          <p:spPr>
            <a:xfrm>
              <a:off x="8872888" y="3249722"/>
              <a:ext cx="208695" cy="66821"/>
            </a:xfrm>
            <a:custGeom>
              <a:avLst/>
              <a:gdLst>
                <a:gd name="connsiteX0" fmla="*/ 0 w 87630"/>
                <a:gd name="connsiteY0" fmla="*/ 26675 h 28580"/>
                <a:gd name="connsiteX1" fmla="*/ 45720 w 87630"/>
                <a:gd name="connsiteY1" fmla="*/ 5 h 28580"/>
                <a:gd name="connsiteX2" fmla="*/ 87630 w 87630"/>
                <a:gd name="connsiteY2" fmla="*/ 28580 h 28580"/>
                <a:gd name="connsiteX0" fmla="*/ 0 w 87630"/>
                <a:gd name="connsiteY0" fmla="*/ 26779 h 28684"/>
                <a:gd name="connsiteX1" fmla="*/ 45720 w 87630"/>
                <a:gd name="connsiteY1" fmla="*/ 109 h 28684"/>
                <a:gd name="connsiteX2" fmla="*/ 87630 w 87630"/>
                <a:gd name="connsiteY2" fmla="*/ 28684 h 28684"/>
                <a:gd name="connsiteX0" fmla="*/ 0 w 87630"/>
                <a:gd name="connsiteY0" fmla="*/ 26885 h 28790"/>
                <a:gd name="connsiteX1" fmla="*/ 45720 w 87630"/>
                <a:gd name="connsiteY1" fmla="*/ 215 h 28790"/>
                <a:gd name="connsiteX2" fmla="*/ 87630 w 87630"/>
                <a:gd name="connsiteY2" fmla="*/ 28790 h 28790"/>
                <a:gd name="connsiteX0" fmla="*/ 0 w 87630"/>
                <a:gd name="connsiteY0" fmla="*/ 26919 h 28824"/>
                <a:gd name="connsiteX1" fmla="*/ 45720 w 87630"/>
                <a:gd name="connsiteY1" fmla="*/ 249 h 28824"/>
                <a:gd name="connsiteX2" fmla="*/ 87630 w 87630"/>
                <a:gd name="connsiteY2" fmla="*/ 28824 h 28824"/>
                <a:gd name="connsiteX0" fmla="*/ 0 w 87630"/>
                <a:gd name="connsiteY0" fmla="*/ 26919 h 28824"/>
                <a:gd name="connsiteX1" fmla="*/ 45720 w 87630"/>
                <a:gd name="connsiteY1" fmla="*/ 249 h 28824"/>
                <a:gd name="connsiteX2" fmla="*/ 87630 w 87630"/>
                <a:gd name="connsiteY2" fmla="*/ 28824 h 28824"/>
                <a:gd name="connsiteX0" fmla="*/ 0 w 87630"/>
                <a:gd name="connsiteY0" fmla="*/ 26791 h 28696"/>
                <a:gd name="connsiteX1" fmla="*/ 45720 w 87630"/>
                <a:gd name="connsiteY1" fmla="*/ 121 h 28696"/>
                <a:gd name="connsiteX2" fmla="*/ 87630 w 87630"/>
                <a:gd name="connsiteY2" fmla="*/ 28696 h 28696"/>
                <a:gd name="connsiteX0" fmla="*/ 0 w 87630"/>
                <a:gd name="connsiteY0" fmla="*/ 26671 h 28576"/>
                <a:gd name="connsiteX1" fmla="*/ 45720 w 87630"/>
                <a:gd name="connsiteY1" fmla="*/ 1 h 28576"/>
                <a:gd name="connsiteX2" fmla="*/ 87630 w 87630"/>
                <a:gd name="connsiteY2" fmla="*/ 28576 h 2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630" h="28576">
                  <a:moveTo>
                    <a:pt x="0" y="26671"/>
                  </a:moveTo>
                  <a:cubicBezTo>
                    <a:pt x="13157" y="10733"/>
                    <a:pt x="20180" y="-41"/>
                    <a:pt x="45720" y="1"/>
                  </a:cubicBezTo>
                  <a:cubicBezTo>
                    <a:pt x="71260" y="43"/>
                    <a:pt x="77177" y="12818"/>
                    <a:pt x="87630" y="28576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202577AE-D30C-00B7-461C-3D5533645CBE}"/>
                </a:ext>
              </a:extLst>
            </p:cNvPr>
            <p:cNvSpPr/>
            <p:nvPr/>
          </p:nvSpPr>
          <p:spPr>
            <a:xfrm>
              <a:off x="8872888" y="3344719"/>
              <a:ext cx="208695" cy="66821"/>
            </a:xfrm>
            <a:custGeom>
              <a:avLst/>
              <a:gdLst>
                <a:gd name="connsiteX0" fmla="*/ 0 w 87630"/>
                <a:gd name="connsiteY0" fmla="*/ 26675 h 28580"/>
                <a:gd name="connsiteX1" fmla="*/ 45720 w 87630"/>
                <a:gd name="connsiteY1" fmla="*/ 5 h 28580"/>
                <a:gd name="connsiteX2" fmla="*/ 87630 w 87630"/>
                <a:gd name="connsiteY2" fmla="*/ 28580 h 28580"/>
                <a:gd name="connsiteX0" fmla="*/ 0 w 87630"/>
                <a:gd name="connsiteY0" fmla="*/ 26779 h 28684"/>
                <a:gd name="connsiteX1" fmla="*/ 45720 w 87630"/>
                <a:gd name="connsiteY1" fmla="*/ 109 h 28684"/>
                <a:gd name="connsiteX2" fmla="*/ 87630 w 87630"/>
                <a:gd name="connsiteY2" fmla="*/ 28684 h 28684"/>
                <a:gd name="connsiteX0" fmla="*/ 0 w 87630"/>
                <a:gd name="connsiteY0" fmla="*/ 26885 h 28790"/>
                <a:gd name="connsiteX1" fmla="*/ 45720 w 87630"/>
                <a:gd name="connsiteY1" fmla="*/ 215 h 28790"/>
                <a:gd name="connsiteX2" fmla="*/ 87630 w 87630"/>
                <a:gd name="connsiteY2" fmla="*/ 28790 h 28790"/>
                <a:gd name="connsiteX0" fmla="*/ 0 w 87630"/>
                <a:gd name="connsiteY0" fmla="*/ 26919 h 28824"/>
                <a:gd name="connsiteX1" fmla="*/ 45720 w 87630"/>
                <a:gd name="connsiteY1" fmla="*/ 249 h 28824"/>
                <a:gd name="connsiteX2" fmla="*/ 87630 w 87630"/>
                <a:gd name="connsiteY2" fmla="*/ 28824 h 28824"/>
                <a:gd name="connsiteX0" fmla="*/ 0 w 87630"/>
                <a:gd name="connsiteY0" fmla="*/ 26919 h 28824"/>
                <a:gd name="connsiteX1" fmla="*/ 45720 w 87630"/>
                <a:gd name="connsiteY1" fmla="*/ 249 h 28824"/>
                <a:gd name="connsiteX2" fmla="*/ 87630 w 87630"/>
                <a:gd name="connsiteY2" fmla="*/ 28824 h 28824"/>
                <a:gd name="connsiteX0" fmla="*/ 0 w 87630"/>
                <a:gd name="connsiteY0" fmla="*/ 26791 h 28696"/>
                <a:gd name="connsiteX1" fmla="*/ 45720 w 87630"/>
                <a:gd name="connsiteY1" fmla="*/ 121 h 28696"/>
                <a:gd name="connsiteX2" fmla="*/ 87630 w 87630"/>
                <a:gd name="connsiteY2" fmla="*/ 28696 h 28696"/>
                <a:gd name="connsiteX0" fmla="*/ 0 w 87630"/>
                <a:gd name="connsiteY0" fmla="*/ 26671 h 28576"/>
                <a:gd name="connsiteX1" fmla="*/ 45720 w 87630"/>
                <a:gd name="connsiteY1" fmla="*/ 1 h 28576"/>
                <a:gd name="connsiteX2" fmla="*/ 87630 w 87630"/>
                <a:gd name="connsiteY2" fmla="*/ 28576 h 2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630" h="28576">
                  <a:moveTo>
                    <a:pt x="0" y="26671"/>
                  </a:moveTo>
                  <a:cubicBezTo>
                    <a:pt x="13157" y="10733"/>
                    <a:pt x="20180" y="-41"/>
                    <a:pt x="45720" y="1"/>
                  </a:cubicBezTo>
                  <a:cubicBezTo>
                    <a:pt x="71260" y="43"/>
                    <a:pt x="77177" y="12818"/>
                    <a:pt x="87630" y="28576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6910279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A044133-BDF0-F81B-8F32-78B69B591E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00FE63B-9E6E-1DB3-EDB5-AA0C3785AC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26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505FAA-F710-B5E8-014B-D43E44B624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3"/>
          <a:stretch/>
        </p:blipFill>
        <p:spPr>
          <a:xfrm>
            <a:off x="198032" y="235239"/>
            <a:ext cx="8591155" cy="140472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838275D4-B583-5074-FD12-E34675E278B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77224536"/>
                  </p:ext>
                </p:extLst>
              </p:nvPr>
            </p:nvGraphicFramePr>
            <p:xfrm>
              <a:off x="452336" y="1945757"/>
              <a:ext cx="4049760" cy="25958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06220">
                      <a:extLst>
                        <a:ext uri="{9D8B030D-6E8A-4147-A177-3AD203B41FA5}">
                          <a16:colId xmlns:a16="http://schemas.microsoft.com/office/drawing/2014/main" val="758618477"/>
                        </a:ext>
                      </a:extLst>
                    </a:gridCol>
                    <a:gridCol w="506220">
                      <a:extLst>
                        <a:ext uri="{9D8B030D-6E8A-4147-A177-3AD203B41FA5}">
                          <a16:colId xmlns:a16="http://schemas.microsoft.com/office/drawing/2014/main" val="1098698035"/>
                        </a:ext>
                      </a:extLst>
                    </a:gridCol>
                    <a:gridCol w="506220">
                      <a:extLst>
                        <a:ext uri="{9D8B030D-6E8A-4147-A177-3AD203B41FA5}">
                          <a16:colId xmlns:a16="http://schemas.microsoft.com/office/drawing/2014/main" val="2165272067"/>
                        </a:ext>
                      </a:extLst>
                    </a:gridCol>
                    <a:gridCol w="506220">
                      <a:extLst>
                        <a:ext uri="{9D8B030D-6E8A-4147-A177-3AD203B41FA5}">
                          <a16:colId xmlns:a16="http://schemas.microsoft.com/office/drawing/2014/main" val="2205174137"/>
                        </a:ext>
                      </a:extLst>
                    </a:gridCol>
                    <a:gridCol w="506220">
                      <a:extLst>
                        <a:ext uri="{9D8B030D-6E8A-4147-A177-3AD203B41FA5}">
                          <a16:colId xmlns:a16="http://schemas.microsoft.com/office/drawing/2014/main" val="3149540826"/>
                        </a:ext>
                      </a:extLst>
                    </a:gridCol>
                    <a:gridCol w="506220">
                      <a:extLst>
                        <a:ext uri="{9D8B030D-6E8A-4147-A177-3AD203B41FA5}">
                          <a16:colId xmlns:a16="http://schemas.microsoft.com/office/drawing/2014/main" val="4004705110"/>
                        </a:ext>
                      </a:extLst>
                    </a:gridCol>
                    <a:gridCol w="506220">
                      <a:extLst>
                        <a:ext uri="{9D8B030D-6E8A-4147-A177-3AD203B41FA5}">
                          <a16:colId xmlns:a16="http://schemas.microsoft.com/office/drawing/2014/main" val="771042273"/>
                        </a:ext>
                      </a:extLst>
                    </a:gridCol>
                    <a:gridCol w="506220">
                      <a:extLst>
                        <a:ext uri="{9D8B030D-6E8A-4147-A177-3AD203B41FA5}">
                          <a16:colId xmlns:a16="http://schemas.microsoft.com/office/drawing/2014/main" val="64471365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𝟔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𝟕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0356836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8126746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448643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13392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240441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1394231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76134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838275D4-B583-5074-FD12-E34675E278B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77224536"/>
                  </p:ext>
                </p:extLst>
              </p:nvPr>
            </p:nvGraphicFramePr>
            <p:xfrm>
              <a:off x="452336" y="1945757"/>
              <a:ext cx="4049760" cy="25958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06220">
                      <a:extLst>
                        <a:ext uri="{9D8B030D-6E8A-4147-A177-3AD203B41FA5}">
                          <a16:colId xmlns:a16="http://schemas.microsoft.com/office/drawing/2014/main" val="758618477"/>
                        </a:ext>
                      </a:extLst>
                    </a:gridCol>
                    <a:gridCol w="506220">
                      <a:extLst>
                        <a:ext uri="{9D8B030D-6E8A-4147-A177-3AD203B41FA5}">
                          <a16:colId xmlns:a16="http://schemas.microsoft.com/office/drawing/2014/main" val="1098698035"/>
                        </a:ext>
                      </a:extLst>
                    </a:gridCol>
                    <a:gridCol w="506220">
                      <a:extLst>
                        <a:ext uri="{9D8B030D-6E8A-4147-A177-3AD203B41FA5}">
                          <a16:colId xmlns:a16="http://schemas.microsoft.com/office/drawing/2014/main" val="2165272067"/>
                        </a:ext>
                      </a:extLst>
                    </a:gridCol>
                    <a:gridCol w="506220">
                      <a:extLst>
                        <a:ext uri="{9D8B030D-6E8A-4147-A177-3AD203B41FA5}">
                          <a16:colId xmlns:a16="http://schemas.microsoft.com/office/drawing/2014/main" val="2205174137"/>
                        </a:ext>
                      </a:extLst>
                    </a:gridCol>
                    <a:gridCol w="506220">
                      <a:extLst>
                        <a:ext uri="{9D8B030D-6E8A-4147-A177-3AD203B41FA5}">
                          <a16:colId xmlns:a16="http://schemas.microsoft.com/office/drawing/2014/main" val="3149540826"/>
                        </a:ext>
                      </a:extLst>
                    </a:gridCol>
                    <a:gridCol w="506220">
                      <a:extLst>
                        <a:ext uri="{9D8B030D-6E8A-4147-A177-3AD203B41FA5}">
                          <a16:colId xmlns:a16="http://schemas.microsoft.com/office/drawing/2014/main" val="4004705110"/>
                        </a:ext>
                      </a:extLst>
                    </a:gridCol>
                    <a:gridCol w="506220">
                      <a:extLst>
                        <a:ext uri="{9D8B030D-6E8A-4147-A177-3AD203B41FA5}">
                          <a16:colId xmlns:a16="http://schemas.microsoft.com/office/drawing/2014/main" val="771042273"/>
                        </a:ext>
                      </a:extLst>
                    </a:gridCol>
                    <a:gridCol w="506220">
                      <a:extLst>
                        <a:ext uri="{9D8B030D-6E8A-4147-A177-3AD203B41FA5}">
                          <a16:colId xmlns:a16="http://schemas.microsoft.com/office/drawing/2014/main" val="64471365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205" t="-8197" r="-706024" b="-6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1205" t="-8197" r="-606024" b="-6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1205" t="-8197" r="-506024" b="-6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97619" t="-8197" r="-400000" b="-6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02410" t="-8197" r="-304819" b="-6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02410" t="-8197" r="-204819" b="-6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602410" t="-8197" r="-104819" b="-6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0356836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8126746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448643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13392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240441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1394231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761340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Freeform: Shape 5">
            <a:extLst>
              <a:ext uri="{FF2B5EF4-FFF2-40B4-BE49-F238E27FC236}">
                <a16:creationId xmlns:a16="http://schemas.microsoft.com/office/drawing/2014/main" id="{82BEEB03-F059-F0E3-0945-AC48553D4361}"/>
              </a:ext>
            </a:extLst>
          </p:cNvPr>
          <p:cNvSpPr/>
          <p:nvPr/>
        </p:nvSpPr>
        <p:spPr>
          <a:xfrm>
            <a:off x="852196" y="4672338"/>
            <a:ext cx="1275184" cy="453854"/>
          </a:xfrm>
          <a:custGeom>
            <a:avLst/>
            <a:gdLst>
              <a:gd name="connsiteX0" fmla="*/ 0 w 2138183"/>
              <a:gd name="connsiteY0" fmla="*/ 20626 h 405680"/>
              <a:gd name="connsiteX1" fmla="*/ 831897 w 2138183"/>
              <a:gd name="connsiteY1" fmla="*/ 405636 h 405680"/>
              <a:gd name="connsiteX2" fmla="*/ 2138183 w 2138183"/>
              <a:gd name="connsiteY2" fmla="*/ 0 h 405680"/>
              <a:gd name="connsiteX0" fmla="*/ 0 w 2138183"/>
              <a:gd name="connsiteY0" fmla="*/ 20626 h 453798"/>
              <a:gd name="connsiteX1" fmla="*/ 1058778 w 2138183"/>
              <a:gd name="connsiteY1" fmla="*/ 453762 h 453798"/>
              <a:gd name="connsiteX2" fmla="*/ 2138183 w 2138183"/>
              <a:gd name="connsiteY2" fmla="*/ 0 h 453798"/>
              <a:gd name="connsiteX0" fmla="*/ 0 w 2138183"/>
              <a:gd name="connsiteY0" fmla="*/ 20626 h 453798"/>
              <a:gd name="connsiteX1" fmla="*/ 1058778 w 2138183"/>
              <a:gd name="connsiteY1" fmla="*/ 453762 h 453798"/>
              <a:gd name="connsiteX2" fmla="*/ 2138183 w 2138183"/>
              <a:gd name="connsiteY2" fmla="*/ 0 h 453798"/>
              <a:gd name="connsiteX0" fmla="*/ 0 w 2138183"/>
              <a:gd name="connsiteY0" fmla="*/ 20626 h 453854"/>
              <a:gd name="connsiteX1" fmla="*/ 1058778 w 2138183"/>
              <a:gd name="connsiteY1" fmla="*/ 453762 h 453854"/>
              <a:gd name="connsiteX2" fmla="*/ 2138183 w 2138183"/>
              <a:gd name="connsiteY2" fmla="*/ 0 h 453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38183" h="453854">
                <a:moveTo>
                  <a:pt x="0" y="20626"/>
                </a:moveTo>
                <a:cubicBezTo>
                  <a:pt x="244641" y="366104"/>
                  <a:pt x="702414" y="457200"/>
                  <a:pt x="1058778" y="453762"/>
                </a:cubicBezTo>
                <a:cubicBezTo>
                  <a:pt x="1415142" y="450324"/>
                  <a:pt x="1917604" y="359228"/>
                  <a:pt x="2138183" y="0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14339F2-2AD6-9847-7366-DF7D51049319}"/>
              </a:ext>
            </a:extLst>
          </p:cNvPr>
          <p:cNvGrpSpPr/>
          <p:nvPr/>
        </p:nvGrpSpPr>
        <p:grpSpPr>
          <a:xfrm>
            <a:off x="1391243" y="4804112"/>
            <a:ext cx="197090" cy="190305"/>
            <a:chOff x="1302385" y="615315"/>
            <a:chExt cx="122555" cy="118336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C4346CAC-7D7A-AE7F-2FD6-22B482E760C6}"/>
                </a:ext>
              </a:extLst>
            </p:cNvPr>
            <p:cNvCxnSpPr>
              <a:cxnSpLocks/>
            </p:cNvCxnSpPr>
            <p:nvPr/>
          </p:nvCxnSpPr>
          <p:spPr>
            <a:xfrm>
              <a:off x="1302385" y="733651"/>
              <a:ext cx="122555" cy="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97ABF60-CDBE-24C2-4DCE-59BC2FC0DBD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83665" y="615315"/>
              <a:ext cx="0" cy="118336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593D997-448B-2793-65A4-754B3F6311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45565" y="615315"/>
              <a:ext cx="0" cy="118336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6F31E11D-7963-6E03-120C-99436B230DCA}"/>
              </a:ext>
            </a:extLst>
          </p:cNvPr>
          <p:cNvGrpSpPr/>
          <p:nvPr/>
        </p:nvGrpSpPr>
        <p:grpSpPr>
          <a:xfrm>
            <a:off x="5908772" y="2197591"/>
            <a:ext cx="5432898" cy="461665"/>
            <a:chOff x="5799044" y="2289031"/>
            <a:chExt cx="5432898" cy="46166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0FF3B0C4-CB51-A6A0-1248-01A7A1C4BE97}"/>
                    </a:ext>
                  </a:extLst>
                </p:cNvPr>
                <p:cNvSpPr txBox="1"/>
                <p:nvPr/>
              </p:nvSpPr>
              <p:spPr>
                <a:xfrm>
                  <a:off x="5799044" y="2289031"/>
                  <a:ext cx="543289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dirty="0"/>
                    <a:t>That animal is a cat </a:t>
                  </a:r>
                  <a14:m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</m:t>
                      </m:r>
                    </m:oMath>
                  </a14:m>
                  <a:r>
                    <a:rPr lang="en-US" sz="2400" dirty="0"/>
                    <a:t> That animal is black</a:t>
                  </a:r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0FF3B0C4-CB51-A6A0-1248-01A7A1C4BE9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99044" y="2289031"/>
                  <a:ext cx="5432898" cy="461665"/>
                </a:xfrm>
                <a:prstGeom prst="rect">
                  <a:avLst/>
                </a:prstGeom>
                <a:blipFill>
                  <a:blip r:embed="rId4"/>
                  <a:stretch>
                    <a:fillRect l="-1682" t="-10526" r="-673" b="-2894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621D2BFB-F40D-85EF-3BD6-B32874A3070A}"/>
                </a:ext>
              </a:extLst>
            </p:cNvPr>
            <p:cNvGrpSpPr/>
            <p:nvPr/>
          </p:nvGrpSpPr>
          <p:grpSpPr>
            <a:xfrm>
              <a:off x="8365067" y="2424710"/>
              <a:ext cx="197090" cy="190305"/>
              <a:chOff x="1302385" y="615315"/>
              <a:chExt cx="122555" cy="118336"/>
            </a:xfrm>
          </p:grpSpPr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5A00E214-53C4-CF02-74D4-3BE779382D4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02385" y="733651"/>
                <a:ext cx="122555" cy="0"/>
              </a:xfrm>
              <a:prstGeom prst="line">
                <a:avLst/>
              </a:prstGeom>
              <a:ln w="222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E904AD7D-2EBF-D28E-A9D7-D140ED98239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383665" y="615315"/>
                <a:ext cx="0" cy="118336"/>
              </a:xfrm>
              <a:prstGeom prst="line">
                <a:avLst/>
              </a:prstGeom>
              <a:ln w="222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535105CC-1E7D-95AC-6A52-70444C266C6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345565" y="615315"/>
                <a:ext cx="0" cy="118336"/>
              </a:xfrm>
              <a:prstGeom prst="line">
                <a:avLst/>
              </a:prstGeom>
              <a:ln w="222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3771609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72548BB0-926F-BF3B-5B21-D051DD228D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8970295"/>
              </p:ext>
            </p:extLst>
          </p:nvPr>
        </p:nvGraphicFramePr>
        <p:xfrm>
          <a:off x="5460566" y="2012088"/>
          <a:ext cx="1925696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25696">
                  <a:extLst>
                    <a:ext uri="{9D8B030D-6E8A-4147-A177-3AD203B41FA5}">
                      <a16:colId xmlns:a16="http://schemas.microsoft.com/office/drawing/2014/main" val="319018256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…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57162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…</a:t>
                      </a:r>
                    </a:p>
                  </a:txBody>
                  <a:tcPr>
                    <a:solidFill>
                      <a:schemeClr val="accent1">
                        <a:tint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23883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…</a:t>
                      </a:r>
                    </a:p>
                  </a:txBody>
                  <a:tcPr>
                    <a:solidFill>
                      <a:schemeClr val="accent1">
                        <a:tint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43376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…</a:t>
                      </a:r>
                    </a:p>
                  </a:txBody>
                  <a:tcPr>
                    <a:solidFill>
                      <a:schemeClr val="accent1">
                        <a:tint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26273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…</a:t>
                      </a:r>
                    </a:p>
                  </a:txBody>
                  <a:tcPr>
                    <a:solidFill>
                      <a:schemeClr val="accent1">
                        <a:tint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766069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787F43D8-F644-124D-5FA8-CE110A1B5242}"/>
              </a:ext>
            </a:extLst>
          </p:cNvPr>
          <p:cNvSpPr/>
          <p:nvPr/>
        </p:nvSpPr>
        <p:spPr>
          <a:xfrm>
            <a:off x="5460566" y="2011560"/>
            <a:ext cx="1925696" cy="1854200"/>
          </a:xfrm>
          <a:prstGeom prst="rect">
            <a:avLst/>
          </a:prstGeom>
          <a:solidFill>
            <a:schemeClr val="dk1">
              <a:alpha val="84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887F62-D9ED-529D-AAE2-D0CAC3F9E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27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0E12C6-7CCD-1173-A3BE-64EB801328C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985" b="50843"/>
          <a:stretch/>
        </p:blipFill>
        <p:spPr>
          <a:xfrm>
            <a:off x="2036424" y="162735"/>
            <a:ext cx="7887856" cy="16699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9FA47DD9-9174-858F-2CD8-FBBC59BE6EC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33760773"/>
                  </p:ext>
                </p:extLst>
              </p:nvPr>
            </p:nvGraphicFramePr>
            <p:xfrm>
              <a:off x="1010746" y="2011560"/>
              <a:ext cx="4451096" cy="1854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12774">
                      <a:extLst>
                        <a:ext uri="{9D8B030D-6E8A-4147-A177-3AD203B41FA5}">
                          <a16:colId xmlns:a16="http://schemas.microsoft.com/office/drawing/2014/main" val="358214388"/>
                        </a:ext>
                      </a:extLst>
                    </a:gridCol>
                    <a:gridCol w="1112774">
                      <a:extLst>
                        <a:ext uri="{9D8B030D-6E8A-4147-A177-3AD203B41FA5}">
                          <a16:colId xmlns:a16="http://schemas.microsoft.com/office/drawing/2014/main" val="2388800038"/>
                        </a:ext>
                      </a:extLst>
                    </a:gridCol>
                    <a:gridCol w="1112774">
                      <a:extLst>
                        <a:ext uri="{9D8B030D-6E8A-4147-A177-3AD203B41FA5}">
                          <a16:colId xmlns:a16="http://schemas.microsoft.com/office/drawing/2014/main" val="2696838345"/>
                        </a:ext>
                      </a:extLst>
                    </a:gridCol>
                    <a:gridCol w="1112774">
                      <a:extLst>
                        <a:ext uri="{9D8B030D-6E8A-4147-A177-3AD203B41FA5}">
                          <a16:colId xmlns:a16="http://schemas.microsoft.com/office/drawing/2014/main" val="239530827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8211013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6528526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1805156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8172650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1496344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9FA47DD9-9174-858F-2CD8-FBBC59BE6EC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33760773"/>
                  </p:ext>
                </p:extLst>
              </p:nvPr>
            </p:nvGraphicFramePr>
            <p:xfrm>
              <a:off x="1010746" y="2011560"/>
              <a:ext cx="4451096" cy="1854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12774">
                      <a:extLst>
                        <a:ext uri="{9D8B030D-6E8A-4147-A177-3AD203B41FA5}">
                          <a16:colId xmlns:a16="http://schemas.microsoft.com/office/drawing/2014/main" val="358214388"/>
                        </a:ext>
                      </a:extLst>
                    </a:gridCol>
                    <a:gridCol w="1112774">
                      <a:extLst>
                        <a:ext uri="{9D8B030D-6E8A-4147-A177-3AD203B41FA5}">
                          <a16:colId xmlns:a16="http://schemas.microsoft.com/office/drawing/2014/main" val="2388800038"/>
                        </a:ext>
                      </a:extLst>
                    </a:gridCol>
                    <a:gridCol w="1112774">
                      <a:extLst>
                        <a:ext uri="{9D8B030D-6E8A-4147-A177-3AD203B41FA5}">
                          <a16:colId xmlns:a16="http://schemas.microsoft.com/office/drawing/2014/main" val="2696838345"/>
                        </a:ext>
                      </a:extLst>
                    </a:gridCol>
                    <a:gridCol w="1112774">
                      <a:extLst>
                        <a:ext uri="{9D8B030D-6E8A-4147-A177-3AD203B41FA5}">
                          <a16:colId xmlns:a16="http://schemas.microsoft.com/office/drawing/2014/main" val="239530827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546" t="-8197" r="-302186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00546" t="-8197" r="-202186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01648" t="-8197" r="-103297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8211013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6528526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1805156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8172650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1496344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4DA8C9DB-41B9-2AF9-E5D1-4529D3747B5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27556871"/>
                  </p:ext>
                </p:extLst>
              </p:nvPr>
            </p:nvGraphicFramePr>
            <p:xfrm>
              <a:off x="7386262" y="2011560"/>
              <a:ext cx="1322830" cy="1854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22830">
                      <a:extLst>
                        <a:ext uri="{9D8B030D-6E8A-4147-A177-3AD203B41FA5}">
                          <a16:colId xmlns:a16="http://schemas.microsoft.com/office/drawing/2014/main" val="127563120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9323882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762384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7177171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5703966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7281404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4DA8C9DB-41B9-2AF9-E5D1-4529D3747B5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27556871"/>
                  </p:ext>
                </p:extLst>
              </p:nvPr>
            </p:nvGraphicFramePr>
            <p:xfrm>
              <a:off x="7386262" y="2011560"/>
              <a:ext cx="1322830" cy="1854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22830">
                      <a:extLst>
                        <a:ext uri="{9D8B030D-6E8A-4147-A177-3AD203B41FA5}">
                          <a16:colId xmlns:a16="http://schemas.microsoft.com/office/drawing/2014/main" val="127563120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459" t="-1639" r="-1835" b="-4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9323882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762384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7177171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5703966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7281404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677CE37-82D0-9A90-7984-024F54246F23}"/>
                  </a:ext>
                </a:extLst>
              </p:cNvPr>
              <p:cNvSpPr txBox="1"/>
              <p:nvPr/>
            </p:nvSpPr>
            <p:spPr>
              <a:xfrm>
                <a:off x="5980352" y="2696315"/>
                <a:ext cx="74980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𝔹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677CE37-82D0-9A90-7984-024F54246F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0352" y="2696315"/>
                <a:ext cx="749808" cy="369332"/>
              </a:xfrm>
              <a:prstGeom prst="rect">
                <a:avLst/>
              </a:prstGeom>
              <a:blipFill>
                <a:blip r:embed="rId6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75E82C2-56CD-D0A6-01E4-F2797108BA71}"/>
              </a:ext>
            </a:extLst>
          </p:cNvPr>
          <p:cNvCxnSpPr/>
          <p:nvPr/>
        </p:nvCxnSpPr>
        <p:spPr>
          <a:xfrm>
            <a:off x="5605771" y="3111813"/>
            <a:ext cx="152704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E9B74A4-9501-067B-D4DD-01FFE301F8DF}"/>
                  </a:ext>
                </a:extLst>
              </p:cNvPr>
              <p:cNvSpPr txBox="1"/>
              <p:nvPr/>
            </p:nvSpPr>
            <p:spPr>
              <a:xfrm>
                <a:off x="5460566" y="3169574"/>
                <a:ext cx="200869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OR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E9B74A4-9501-067B-D4DD-01FFE301F8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0566" y="3169574"/>
                <a:ext cx="2008691" cy="369332"/>
              </a:xfrm>
              <a:prstGeom prst="rect">
                <a:avLst/>
              </a:prstGeom>
              <a:blipFill>
                <a:blip r:embed="rId7"/>
                <a:stretch>
                  <a:fillRect t="-13115" r="-608" b="-213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4EE8DB8-B065-A58C-645D-D016DB2C3BFB}"/>
                  </a:ext>
                </a:extLst>
              </p:cNvPr>
              <p:cNvSpPr txBox="1"/>
              <p:nvPr/>
            </p:nvSpPr>
            <p:spPr>
              <a:xfrm>
                <a:off x="601492" y="2369355"/>
                <a:ext cx="359394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800" b="0" dirty="0"/>
              </a:p>
              <a:p>
                <a:endParaRPr lang="en-US" sz="18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4EE8DB8-B065-A58C-645D-D016DB2C3B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492" y="2369355"/>
                <a:ext cx="359394" cy="646331"/>
              </a:xfrm>
              <a:prstGeom prst="rect">
                <a:avLst/>
              </a:prstGeom>
              <a:blipFill>
                <a:blip r:embed="rId8"/>
                <a:stretch>
                  <a:fillRect r="-16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57FA20D-A5E4-FD50-17F2-FDD4164D9DD7}"/>
                  </a:ext>
                </a:extLst>
              </p:cNvPr>
              <p:cNvSpPr txBox="1"/>
              <p:nvPr/>
            </p:nvSpPr>
            <p:spPr>
              <a:xfrm>
                <a:off x="614471" y="3108088"/>
                <a:ext cx="427482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800" b="0" dirty="0"/>
              </a:p>
              <a:p>
                <a:endParaRPr lang="en-US" sz="18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57FA20D-A5E4-FD50-17F2-FDD4164D9D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471" y="3108088"/>
                <a:ext cx="427482" cy="64633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F2A4796-3009-AF78-C439-FC8215DD6CF1}"/>
                  </a:ext>
                </a:extLst>
              </p:cNvPr>
              <p:cNvSpPr txBox="1"/>
              <p:nvPr/>
            </p:nvSpPr>
            <p:spPr>
              <a:xfrm>
                <a:off x="604374" y="2734153"/>
                <a:ext cx="239394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800" b="0" dirty="0"/>
              </a:p>
              <a:p>
                <a:endParaRPr lang="en-US" sz="18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F2A4796-3009-AF78-C439-FC8215DD6C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374" y="2734153"/>
                <a:ext cx="239394" cy="646331"/>
              </a:xfrm>
              <a:prstGeom prst="rect">
                <a:avLst/>
              </a:prstGeom>
              <a:blipFill>
                <a:blip r:embed="rId10"/>
                <a:stretch>
                  <a:fillRect r="-589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C7F7084-F933-F19D-0832-CA3770A15AB2}"/>
                  </a:ext>
                </a:extLst>
              </p:cNvPr>
              <p:cNvSpPr txBox="1"/>
              <p:nvPr/>
            </p:nvSpPr>
            <p:spPr>
              <a:xfrm>
                <a:off x="604374" y="3496428"/>
                <a:ext cx="42748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C7F7084-F933-F19D-0832-CA3770A15A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374" y="3496428"/>
                <a:ext cx="427482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7" name="Picture 26">
            <a:extLst>
              <a:ext uri="{FF2B5EF4-FFF2-40B4-BE49-F238E27FC236}">
                <a16:creationId xmlns:a16="http://schemas.microsoft.com/office/drawing/2014/main" id="{AC22FF89-D3DC-A83D-53B4-D9BAB741FAA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10800000">
            <a:off x="342357" y="2419510"/>
            <a:ext cx="385001" cy="14242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C0CA413-6072-E989-258A-6325465983DE}"/>
                  </a:ext>
                </a:extLst>
              </p:cNvPr>
              <p:cNvSpPr txBox="1"/>
              <p:nvPr/>
            </p:nvSpPr>
            <p:spPr>
              <a:xfrm>
                <a:off x="-73158" y="2940252"/>
                <a:ext cx="45505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𝒜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𝒮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C0CA413-6072-E989-258A-6325465983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3158" y="2940252"/>
                <a:ext cx="455054" cy="369332"/>
              </a:xfrm>
              <a:prstGeom prst="rect">
                <a:avLst/>
              </a:prstGeom>
              <a:blipFill>
                <a:blip r:embed="rId13"/>
                <a:stretch>
                  <a:fillRect r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61494C9-1093-6612-7BE1-0578635B62A0}"/>
                  </a:ext>
                </a:extLst>
              </p:cNvPr>
              <p:cNvSpPr txBox="1"/>
              <p:nvPr/>
            </p:nvSpPr>
            <p:spPr>
              <a:xfrm flipH="1">
                <a:off x="8667801" y="3109601"/>
                <a:ext cx="414205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/>
                  <a:t>(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i="1" dirty="0"/>
                  <a:t>=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𝔹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  <a:r>
                  <a:rPr lang="en-US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))</a:t>
                </a:r>
                <a:endParaRPr lang="en-US" i="1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61494C9-1093-6612-7BE1-0578635B62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8667801" y="3109601"/>
                <a:ext cx="4142057" cy="369332"/>
              </a:xfrm>
              <a:prstGeom prst="rect">
                <a:avLst/>
              </a:prstGeom>
              <a:blipFill>
                <a:blip r:embed="rId14"/>
                <a:stretch>
                  <a:fillRect t="-11475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3A4BF4A-AF9D-2E8C-2058-D82B15121CA3}"/>
                  </a:ext>
                </a:extLst>
              </p:cNvPr>
              <p:cNvSpPr txBox="1"/>
              <p:nvPr/>
            </p:nvSpPr>
            <p:spPr>
              <a:xfrm>
                <a:off x="8666707" y="2380786"/>
                <a:ext cx="443149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(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𝔹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  <a:r>
                  <a:rPr lang="en-US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))</a:t>
                </a:r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3A4BF4A-AF9D-2E8C-2058-D82B15121C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6707" y="2380786"/>
                <a:ext cx="4431496" cy="369332"/>
              </a:xfrm>
              <a:prstGeom prst="rect">
                <a:avLst/>
              </a:prstGeom>
              <a:blipFill>
                <a:blip r:embed="rId15"/>
                <a:stretch>
                  <a:fillRect t="-13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CA838AC-CCB4-B990-243E-F3261027B540}"/>
                  </a:ext>
                </a:extLst>
              </p:cNvPr>
              <p:cNvSpPr txBox="1"/>
              <p:nvPr/>
            </p:nvSpPr>
            <p:spPr>
              <a:xfrm>
                <a:off x="8666707" y="2739437"/>
                <a:ext cx="445295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(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𝔹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  <a:r>
                  <a:rPr lang="en-US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))</a:t>
                </a:r>
                <a:endParaRPr lang="en-US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CA838AC-CCB4-B990-243E-F3261027B5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6707" y="2739437"/>
                <a:ext cx="4452952" cy="369332"/>
              </a:xfrm>
              <a:prstGeom prst="rect">
                <a:avLst/>
              </a:prstGeom>
              <a:blipFill>
                <a:blip r:embed="rId16"/>
                <a:stretch>
                  <a:fillRect t="-11475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BB46149-E7C0-5EE0-70A9-67A962FF309F}"/>
                  </a:ext>
                </a:extLst>
              </p:cNvPr>
              <p:cNvSpPr txBox="1"/>
              <p:nvPr/>
            </p:nvSpPr>
            <p:spPr>
              <a:xfrm>
                <a:off x="8667801" y="3496428"/>
                <a:ext cx="264337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𝔹</m:t>
                        </m:r>
                      </m:sub>
                    </m:sSub>
                  </m:oMath>
                </a14:m>
                <a:r>
                  <a:rPr lang="en-US" dirty="0"/>
                  <a:t>(…,…,…)</a:t>
                </a: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BB46149-E7C0-5EE0-70A9-67A962FF30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7801" y="3496428"/>
                <a:ext cx="2643375" cy="369332"/>
              </a:xfrm>
              <a:prstGeom prst="rect">
                <a:avLst/>
              </a:prstGeom>
              <a:blipFill>
                <a:blip r:embed="rId17"/>
                <a:stretch>
                  <a:fillRect l="-691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7F728625-8D9C-BF5F-5987-E3F503A51153}"/>
                  </a:ext>
                </a:extLst>
              </p:cNvPr>
              <p:cNvSpPr txBox="1"/>
              <p:nvPr/>
            </p:nvSpPr>
            <p:spPr>
              <a:xfrm>
                <a:off x="2573825" y="4363656"/>
                <a:ext cx="369011" cy="369332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7F728625-8D9C-BF5F-5987-E3F503A511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3825" y="4363656"/>
                <a:ext cx="369011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Left Brace 48">
            <a:extLst>
              <a:ext uri="{FF2B5EF4-FFF2-40B4-BE49-F238E27FC236}">
                <a16:creationId xmlns:a16="http://schemas.microsoft.com/office/drawing/2014/main" id="{F436A8E9-42D9-D44B-A228-F72921E05C71}"/>
              </a:ext>
            </a:extLst>
          </p:cNvPr>
          <p:cNvSpPr/>
          <p:nvPr/>
        </p:nvSpPr>
        <p:spPr>
          <a:xfrm rot="5400000" flipH="1">
            <a:off x="2525194" y="2552131"/>
            <a:ext cx="466275" cy="3187324"/>
          </a:xfrm>
          <a:prstGeom prst="leftBrace">
            <a:avLst>
              <a:gd name="adj1" fmla="val 8333"/>
              <a:gd name="adj2" fmla="val 5044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E5D692AC-294C-07FE-A037-94BCDA66F85B}"/>
                  </a:ext>
                </a:extLst>
              </p:cNvPr>
              <p:cNvSpPr txBox="1"/>
              <p:nvPr/>
            </p:nvSpPr>
            <p:spPr>
              <a:xfrm>
                <a:off x="820068" y="4863528"/>
                <a:ext cx="2549031" cy="369332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dirty="0"/>
                  <a:t>=“</a:t>
                </a:r>
                <a:r>
                  <a:rPr lang="en-US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that animal is a cat”</a:t>
                </a: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E5D692AC-294C-07FE-A037-94BCDA66F8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068" y="4863528"/>
                <a:ext cx="2549031" cy="369332"/>
              </a:xfrm>
              <a:prstGeom prst="rect">
                <a:avLst/>
              </a:prstGeom>
              <a:blipFill>
                <a:blip r:embed="rId19"/>
                <a:stretch>
                  <a:fillRect t="-13333" r="-1435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55C193C1-CDF5-7D7C-6948-B33C07A5DCC4}"/>
                  </a:ext>
                </a:extLst>
              </p:cNvPr>
              <p:cNvSpPr txBox="1"/>
              <p:nvPr/>
            </p:nvSpPr>
            <p:spPr>
              <a:xfrm>
                <a:off x="809839" y="5325193"/>
                <a:ext cx="3121304" cy="369332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dirty="0"/>
                  <a:t>=“</a:t>
                </a:r>
                <a:r>
                  <a:rPr lang="en-US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that animal is a mammal”</a:t>
                </a: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55C193C1-CDF5-7D7C-6948-B33C07A5DC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839" y="5325193"/>
                <a:ext cx="3121304" cy="369332"/>
              </a:xfrm>
              <a:prstGeom prst="rect">
                <a:avLst/>
              </a:prstGeom>
              <a:blipFill>
                <a:blip r:embed="rId20"/>
                <a:stretch>
                  <a:fillRect t="-13333" r="-1172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0B29E2B-BC6C-9C6D-C8F0-2707DE8A74F8}"/>
                  </a:ext>
                </a:extLst>
              </p:cNvPr>
              <p:cNvSpPr txBox="1"/>
              <p:nvPr/>
            </p:nvSpPr>
            <p:spPr>
              <a:xfrm>
                <a:off x="820068" y="5821926"/>
                <a:ext cx="2720360" cy="369332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</m:oMath>
                </a14:m>
                <a:r>
                  <a:rPr lang="en-US" dirty="0"/>
                  <a:t>=“</a:t>
                </a:r>
                <a:r>
                  <a:rPr lang="en-US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that animal is a bird” </a:t>
                </a: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0B29E2B-BC6C-9C6D-C8F0-2707DE8A74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068" y="5821926"/>
                <a:ext cx="2720360" cy="369332"/>
              </a:xfrm>
              <a:prstGeom prst="rect">
                <a:avLst/>
              </a:prstGeom>
              <a:blipFill>
                <a:blip r:embed="rId21"/>
                <a:stretch>
                  <a:fillRect t="-11475" r="-8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768288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5B1F7ED-2518-29A8-3218-1D87270C38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573B366-3499-0799-E228-AA7ACC5AD2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28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EE4EEA-61C4-1FA1-C267-1F14BD3B3F2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1"/>
          <a:stretch/>
        </p:blipFill>
        <p:spPr>
          <a:xfrm>
            <a:off x="297180" y="345081"/>
            <a:ext cx="9855348" cy="129063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FE3CDE6B-6ED5-4A7A-F392-F19E69F051E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68418705"/>
                  </p:ext>
                </p:extLst>
              </p:nvPr>
            </p:nvGraphicFramePr>
            <p:xfrm>
              <a:off x="1010748" y="2162813"/>
              <a:ext cx="5804874" cy="25958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36169">
                      <a:extLst>
                        <a:ext uri="{9D8B030D-6E8A-4147-A177-3AD203B41FA5}">
                          <a16:colId xmlns:a16="http://schemas.microsoft.com/office/drawing/2014/main" val="358214388"/>
                        </a:ext>
                      </a:extLst>
                    </a:gridCol>
                    <a:gridCol w="522515">
                      <a:extLst>
                        <a:ext uri="{9D8B030D-6E8A-4147-A177-3AD203B41FA5}">
                          <a16:colId xmlns:a16="http://schemas.microsoft.com/office/drawing/2014/main" val="2388800038"/>
                        </a:ext>
                      </a:extLst>
                    </a:gridCol>
                    <a:gridCol w="529389">
                      <a:extLst>
                        <a:ext uri="{9D8B030D-6E8A-4147-A177-3AD203B41FA5}">
                          <a16:colId xmlns:a16="http://schemas.microsoft.com/office/drawing/2014/main" val="2696838345"/>
                        </a:ext>
                      </a:extLst>
                    </a:gridCol>
                    <a:gridCol w="2090057">
                      <a:extLst>
                        <a:ext uri="{9D8B030D-6E8A-4147-A177-3AD203B41FA5}">
                          <a16:colId xmlns:a16="http://schemas.microsoft.com/office/drawing/2014/main" val="1491080237"/>
                        </a:ext>
                      </a:extLst>
                    </a:gridCol>
                    <a:gridCol w="570641">
                      <a:extLst>
                        <a:ext uri="{9D8B030D-6E8A-4147-A177-3AD203B41FA5}">
                          <a16:colId xmlns:a16="http://schemas.microsoft.com/office/drawing/2014/main" val="3266901391"/>
                        </a:ext>
                      </a:extLst>
                    </a:gridCol>
                    <a:gridCol w="501889">
                      <a:extLst>
                        <a:ext uri="{9D8B030D-6E8A-4147-A177-3AD203B41FA5}">
                          <a16:colId xmlns:a16="http://schemas.microsoft.com/office/drawing/2014/main" val="1236035757"/>
                        </a:ext>
                      </a:extLst>
                    </a:gridCol>
                    <a:gridCol w="515639">
                      <a:extLst>
                        <a:ext uri="{9D8B030D-6E8A-4147-A177-3AD203B41FA5}">
                          <a16:colId xmlns:a16="http://schemas.microsoft.com/office/drawing/2014/main" val="187090619"/>
                        </a:ext>
                      </a:extLst>
                    </a:gridCol>
                    <a:gridCol w="538575">
                      <a:extLst>
                        <a:ext uri="{9D8B030D-6E8A-4147-A177-3AD203B41FA5}">
                          <a16:colId xmlns:a16="http://schemas.microsoft.com/office/drawing/2014/main" val="40486292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8211013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6528526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1805156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8567608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8172650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944582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1496344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FE3CDE6B-6ED5-4A7A-F392-F19E69F051E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68418705"/>
                  </p:ext>
                </p:extLst>
              </p:nvPr>
            </p:nvGraphicFramePr>
            <p:xfrm>
              <a:off x="1010748" y="2162813"/>
              <a:ext cx="5804874" cy="25958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36169">
                      <a:extLst>
                        <a:ext uri="{9D8B030D-6E8A-4147-A177-3AD203B41FA5}">
                          <a16:colId xmlns:a16="http://schemas.microsoft.com/office/drawing/2014/main" val="358214388"/>
                        </a:ext>
                      </a:extLst>
                    </a:gridCol>
                    <a:gridCol w="522515">
                      <a:extLst>
                        <a:ext uri="{9D8B030D-6E8A-4147-A177-3AD203B41FA5}">
                          <a16:colId xmlns:a16="http://schemas.microsoft.com/office/drawing/2014/main" val="2388800038"/>
                        </a:ext>
                      </a:extLst>
                    </a:gridCol>
                    <a:gridCol w="529389">
                      <a:extLst>
                        <a:ext uri="{9D8B030D-6E8A-4147-A177-3AD203B41FA5}">
                          <a16:colId xmlns:a16="http://schemas.microsoft.com/office/drawing/2014/main" val="2696838345"/>
                        </a:ext>
                      </a:extLst>
                    </a:gridCol>
                    <a:gridCol w="2090057">
                      <a:extLst>
                        <a:ext uri="{9D8B030D-6E8A-4147-A177-3AD203B41FA5}">
                          <a16:colId xmlns:a16="http://schemas.microsoft.com/office/drawing/2014/main" val="1491080237"/>
                        </a:ext>
                      </a:extLst>
                    </a:gridCol>
                    <a:gridCol w="570641">
                      <a:extLst>
                        <a:ext uri="{9D8B030D-6E8A-4147-A177-3AD203B41FA5}">
                          <a16:colId xmlns:a16="http://schemas.microsoft.com/office/drawing/2014/main" val="3266901391"/>
                        </a:ext>
                      </a:extLst>
                    </a:gridCol>
                    <a:gridCol w="501889">
                      <a:extLst>
                        <a:ext uri="{9D8B030D-6E8A-4147-A177-3AD203B41FA5}">
                          <a16:colId xmlns:a16="http://schemas.microsoft.com/office/drawing/2014/main" val="1236035757"/>
                        </a:ext>
                      </a:extLst>
                    </a:gridCol>
                    <a:gridCol w="515639">
                      <a:extLst>
                        <a:ext uri="{9D8B030D-6E8A-4147-A177-3AD203B41FA5}">
                          <a16:colId xmlns:a16="http://schemas.microsoft.com/office/drawing/2014/main" val="187090619"/>
                        </a:ext>
                      </a:extLst>
                    </a:gridCol>
                    <a:gridCol w="538575">
                      <a:extLst>
                        <a:ext uri="{9D8B030D-6E8A-4147-A177-3AD203B41FA5}">
                          <a16:colId xmlns:a16="http://schemas.microsoft.com/office/drawing/2014/main" val="40486292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136" t="-8197" r="-988636" b="-6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03488" t="-8197" r="-911628" b="-6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01149" t="-8197" r="-801149" b="-6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643617" t="-8197" r="-276596" b="-6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930952" t="-8197" r="-110714" b="-6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8211013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6528526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1805156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8567608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8172650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944582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1496344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CCFDFE56-796E-A319-289C-D894D6287C40}"/>
              </a:ext>
            </a:extLst>
          </p:cNvPr>
          <p:cNvSpPr/>
          <p:nvPr/>
        </p:nvSpPr>
        <p:spPr>
          <a:xfrm>
            <a:off x="2613660" y="2162812"/>
            <a:ext cx="2064269" cy="2595879"/>
          </a:xfrm>
          <a:prstGeom prst="rect">
            <a:avLst/>
          </a:prstGeom>
          <a:solidFill>
            <a:schemeClr val="dk1">
              <a:alpha val="84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BB856F2-47B5-4ED8-DCE6-67329B5CB6A4}"/>
                  </a:ext>
                </a:extLst>
              </p:cNvPr>
              <p:cNvSpPr txBox="1"/>
              <p:nvPr/>
            </p:nvSpPr>
            <p:spPr>
              <a:xfrm>
                <a:off x="3189025" y="2847568"/>
                <a:ext cx="74980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𝔹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BB856F2-47B5-4ED8-DCE6-67329B5CB6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9025" y="2847568"/>
                <a:ext cx="749808" cy="369332"/>
              </a:xfrm>
              <a:prstGeom prst="rect">
                <a:avLst/>
              </a:prstGeom>
              <a:blipFill>
                <a:blip r:embed="rId5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33876A6-3EFE-F3FB-A238-7F6359E8F26A}"/>
              </a:ext>
            </a:extLst>
          </p:cNvPr>
          <p:cNvCxnSpPr/>
          <p:nvPr/>
        </p:nvCxnSpPr>
        <p:spPr>
          <a:xfrm>
            <a:off x="2814444" y="3263066"/>
            <a:ext cx="152704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BAE17B0-9A14-BE2A-B663-9A4591C04D6A}"/>
                  </a:ext>
                </a:extLst>
              </p:cNvPr>
              <p:cNvSpPr txBox="1"/>
              <p:nvPr/>
            </p:nvSpPr>
            <p:spPr>
              <a:xfrm>
                <a:off x="2669239" y="3320827"/>
                <a:ext cx="200869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OR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BAE17B0-9A14-BE2A-B663-9A4591C04D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9239" y="3320827"/>
                <a:ext cx="2008691" cy="369332"/>
              </a:xfrm>
              <a:prstGeom prst="rect">
                <a:avLst/>
              </a:prstGeom>
              <a:blipFill>
                <a:blip r:embed="rId6"/>
                <a:stretch>
                  <a:fillRect t="-13333" r="-608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73CBF64C-DA86-E558-2016-D464569B6139}"/>
              </a:ext>
            </a:extLst>
          </p:cNvPr>
          <p:cNvSpPr txBox="1"/>
          <p:nvPr/>
        </p:nvSpPr>
        <p:spPr>
          <a:xfrm>
            <a:off x="7638288" y="2385903"/>
            <a:ext cx="39745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 sure whether it is needed as an axiom: the closure may be proven to exist and be unique.</a:t>
            </a:r>
          </a:p>
        </p:txBody>
      </p:sp>
    </p:spTree>
    <p:extLst>
      <p:ext uri="{BB962C8B-B14F-4D97-AF65-F5344CB8AC3E}">
        <p14:creationId xmlns:p14="http://schemas.microsoft.com/office/powerpoint/2010/main" val="37167077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8F07140-A474-D83A-7AA1-D5E41A6FF6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D262B51-475A-05DD-12AA-FE8D24265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29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0EA76A-6FF8-6E56-7D1D-1B0CF4DDE9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196" y="197045"/>
            <a:ext cx="8636763" cy="158691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6F4B6490-1618-A17A-EE95-35CE49556A9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54254885"/>
                  </p:ext>
                </p:extLst>
              </p:nvPr>
            </p:nvGraphicFramePr>
            <p:xfrm>
              <a:off x="1010748" y="2162813"/>
              <a:ext cx="5804874" cy="25958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36169">
                      <a:extLst>
                        <a:ext uri="{9D8B030D-6E8A-4147-A177-3AD203B41FA5}">
                          <a16:colId xmlns:a16="http://schemas.microsoft.com/office/drawing/2014/main" val="358214388"/>
                        </a:ext>
                      </a:extLst>
                    </a:gridCol>
                    <a:gridCol w="522515">
                      <a:extLst>
                        <a:ext uri="{9D8B030D-6E8A-4147-A177-3AD203B41FA5}">
                          <a16:colId xmlns:a16="http://schemas.microsoft.com/office/drawing/2014/main" val="2388800038"/>
                        </a:ext>
                      </a:extLst>
                    </a:gridCol>
                    <a:gridCol w="529389">
                      <a:extLst>
                        <a:ext uri="{9D8B030D-6E8A-4147-A177-3AD203B41FA5}">
                          <a16:colId xmlns:a16="http://schemas.microsoft.com/office/drawing/2014/main" val="2696838345"/>
                        </a:ext>
                      </a:extLst>
                    </a:gridCol>
                    <a:gridCol w="2090057">
                      <a:extLst>
                        <a:ext uri="{9D8B030D-6E8A-4147-A177-3AD203B41FA5}">
                          <a16:colId xmlns:a16="http://schemas.microsoft.com/office/drawing/2014/main" val="1491080237"/>
                        </a:ext>
                      </a:extLst>
                    </a:gridCol>
                    <a:gridCol w="570641">
                      <a:extLst>
                        <a:ext uri="{9D8B030D-6E8A-4147-A177-3AD203B41FA5}">
                          <a16:colId xmlns:a16="http://schemas.microsoft.com/office/drawing/2014/main" val="3266901391"/>
                        </a:ext>
                      </a:extLst>
                    </a:gridCol>
                    <a:gridCol w="501889">
                      <a:extLst>
                        <a:ext uri="{9D8B030D-6E8A-4147-A177-3AD203B41FA5}">
                          <a16:colId xmlns:a16="http://schemas.microsoft.com/office/drawing/2014/main" val="1236035757"/>
                        </a:ext>
                      </a:extLst>
                    </a:gridCol>
                    <a:gridCol w="515639">
                      <a:extLst>
                        <a:ext uri="{9D8B030D-6E8A-4147-A177-3AD203B41FA5}">
                          <a16:colId xmlns:a16="http://schemas.microsoft.com/office/drawing/2014/main" val="187090619"/>
                        </a:ext>
                      </a:extLst>
                    </a:gridCol>
                    <a:gridCol w="538575">
                      <a:extLst>
                        <a:ext uri="{9D8B030D-6E8A-4147-A177-3AD203B41FA5}">
                          <a16:colId xmlns:a16="http://schemas.microsoft.com/office/drawing/2014/main" val="40486292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8211013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6528526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1805156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8567608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8172650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944582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1496344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6F4B6490-1618-A17A-EE95-35CE49556A9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54254885"/>
                  </p:ext>
                </p:extLst>
              </p:nvPr>
            </p:nvGraphicFramePr>
            <p:xfrm>
              <a:off x="1010748" y="2162813"/>
              <a:ext cx="5804874" cy="25958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36169">
                      <a:extLst>
                        <a:ext uri="{9D8B030D-6E8A-4147-A177-3AD203B41FA5}">
                          <a16:colId xmlns:a16="http://schemas.microsoft.com/office/drawing/2014/main" val="358214388"/>
                        </a:ext>
                      </a:extLst>
                    </a:gridCol>
                    <a:gridCol w="522515">
                      <a:extLst>
                        <a:ext uri="{9D8B030D-6E8A-4147-A177-3AD203B41FA5}">
                          <a16:colId xmlns:a16="http://schemas.microsoft.com/office/drawing/2014/main" val="2388800038"/>
                        </a:ext>
                      </a:extLst>
                    </a:gridCol>
                    <a:gridCol w="529389">
                      <a:extLst>
                        <a:ext uri="{9D8B030D-6E8A-4147-A177-3AD203B41FA5}">
                          <a16:colId xmlns:a16="http://schemas.microsoft.com/office/drawing/2014/main" val="2696838345"/>
                        </a:ext>
                      </a:extLst>
                    </a:gridCol>
                    <a:gridCol w="2090057">
                      <a:extLst>
                        <a:ext uri="{9D8B030D-6E8A-4147-A177-3AD203B41FA5}">
                          <a16:colId xmlns:a16="http://schemas.microsoft.com/office/drawing/2014/main" val="1491080237"/>
                        </a:ext>
                      </a:extLst>
                    </a:gridCol>
                    <a:gridCol w="570641">
                      <a:extLst>
                        <a:ext uri="{9D8B030D-6E8A-4147-A177-3AD203B41FA5}">
                          <a16:colId xmlns:a16="http://schemas.microsoft.com/office/drawing/2014/main" val="3266901391"/>
                        </a:ext>
                      </a:extLst>
                    </a:gridCol>
                    <a:gridCol w="501889">
                      <a:extLst>
                        <a:ext uri="{9D8B030D-6E8A-4147-A177-3AD203B41FA5}">
                          <a16:colId xmlns:a16="http://schemas.microsoft.com/office/drawing/2014/main" val="1236035757"/>
                        </a:ext>
                      </a:extLst>
                    </a:gridCol>
                    <a:gridCol w="515639">
                      <a:extLst>
                        <a:ext uri="{9D8B030D-6E8A-4147-A177-3AD203B41FA5}">
                          <a16:colId xmlns:a16="http://schemas.microsoft.com/office/drawing/2014/main" val="187090619"/>
                        </a:ext>
                      </a:extLst>
                    </a:gridCol>
                    <a:gridCol w="538575">
                      <a:extLst>
                        <a:ext uri="{9D8B030D-6E8A-4147-A177-3AD203B41FA5}">
                          <a16:colId xmlns:a16="http://schemas.microsoft.com/office/drawing/2014/main" val="40486292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136" t="-8197" r="-988636" b="-6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03488" t="-8197" r="-911628" b="-6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01149" t="-8197" r="-801149" b="-6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643617" t="-8197" r="-276596" b="-6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930952" t="-8197" r="-110714" b="-6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8211013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6528526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1805156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8567608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8172650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944582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1496344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51E71022-E453-E322-955B-BE7A835F2C32}"/>
              </a:ext>
            </a:extLst>
          </p:cNvPr>
          <p:cNvSpPr/>
          <p:nvPr/>
        </p:nvSpPr>
        <p:spPr>
          <a:xfrm>
            <a:off x="2613660" y="2162812"/>
            <a:ext cx="2064269" cy="2595879"/>
          </a:xfrm>
          <a:prstGeom prst="rect">
            <a:avLst/>
          </a:prstGeom>
          <a:solidFill>
            <a:schemeClr val="dk1">
              <a:alpha val="84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E9C0DE3-266B-9E74-96DD-3F4F61AB4114}"/>
                  </a:ext>
                </a:extLst>
              </p:cNvPr>
              <p:cNvSpPr txBox="1"/>
              <p:nvPr/>
            </p:nvSpPr>
            <p:spPr>
              <a:xfrm>
                <a:off x="3189025" y="2847568"/>
                <a:ext cx="74980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𝔹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E9C0DE3-266B-9E74-96DD-3F4F61AB41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9025" y="2847568"/>
                <a:ext cx="749808" cy="369332"/>
              </a:xfrm>
              <a:prstGeom prst="rect">
                <a:avLst/>
              </a:prstGeom>
              <a:blipFill>
                <a:blip r:embed="rId5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1B5E671-1E47-9408-9B0B-DFF447859B46}"/>
              </a:ext>
            </a:extLst>
          </p:cNvPr>
          <p:cNvCxnSpPr/>
          <p:nvPr/>
        </p:nvCxnSpPr>
        <p:spPr>
          <a:xfrm>
            <a:off x="2814444" y="3263066"/>
            <a:ext cx="152704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7DB36BC-569C-870A-27A4-77783FAA9891}"/>
                  </a:ext>
                </a:extLst>
              </p:cNvPr>
              <p:cNvSpPr txBox="1"/>
              <p:nvPr/>
            </p:nvSpPr>
            <p:spPr>
              <a:xfrm>
                <a:off x="2669239" y="3320827"/>
                <a:ext cx="200869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OR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7DB36BC-569C-870A-27A4-77783FAA98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9239" y="3320827"/>
                <a:ext cx="2008691" cy="369332"/>
              </a:xfrm>
              <a:prstGeom prst="rect">
                <a:avLst/>
              </a:prstGeom>
              <a:blipFill>
                <a:blip r:embed="rId6"/>
                <a:stretch>
                  <a:fillRect t="-13333" r="-608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500057F-14DF-6CF2-CD4A-1C22A7021688}"/>
              </a:ext>
            </a:extLst>
          </p:cNvPr>
          <p:cNvCxnSpPr/>
          <p:nvPr/>
        </p:nvCxnSpPr>
        <p:spPr>
          <a:xfrm>
            <a:off x="2814444" y="2452298"/>
            <a:ext cx="152704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1E28D25-1B91-EFED-CB87-5101BCB7DD78}"/>
                  </a:ext>
                </a:extLst>
              </p:cNvPr>
              <p:cNvSpPr txBox="1"/>
              <p:nvPr/>
            </p:nvSpPr>
            <p:spPr>
              <a:xfrm>
                <a:off x="2987857" y="2067280"/>
                <a:ext cx="74980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1E28D25-1B91-EFED-CB87-5101BCB7DD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7857" y="2067280"/>
                <a:ext cx="749808" cy="369332"/>
              </a:xfrm>
              <a:prstGeom prst="rect">
                <a:avLst/>
              </a:prstGeom>
              <a:blipFill>
                <a:blip r:embed="rId7"/>
                <a:stretch>
                  <a:fillRect l="-2439" r="-75610"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64682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74F6F33-2B4A-E150-DD96-8AB312400E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9EB1DFA-74A5-A8FB-E28A-6747DAD3A0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3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84FCFA-F153-4C31-6F3E-DAEEBCC1F18F}"/>
              </a:ext>
            </a:extLst>
          </p:cNvPr>
          <p:cNvSpPr txBox="1"/>
          <p:nvPr/>
        </p:nvSpPr>
        <p:spPr>
          <a:xfrm>
            <a:off x="487680" y="1120676"/>
            <a:ext cx="108021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If we wanted to construct an axiomatic theory for all experimental science,</a:t>
            </a:r>
            <a:br>
              <a:rPr lang="en-US" sz="4800" dirty="0"/>
            </a:br>
            <a:r>
              <a:rPr lang="en-US" sz="4800" dirty="0"/>
              <a:t>what should our primitive notion be?</a:t>
            </a:r>
          </a:p>
        </p:txBody>
      </p:sp>
    </p:spTree>
    <p:extLst>
      <p:ext uri="{BB962C8B-B14F-4D97-AF65-F5344CB8AC3E}">
        <p14:creationId xmlns:p14="http://schemas.microsoft.com/office/powerpoint/2010/main" val="469119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4B97446-10EF-CAFE-79F9-CAB1748C41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C13C39-111A-08BF-CA79-2DDCF68936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30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CE26B3-8ED1-EAC0-7FA9-136FC38F742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4"/>
          <a:stretch/>
        </p:blipFill>
        <p:spPr>
          <a:xfrm>
            <a:off x="372979" y="373566"/>
            <a:ext cx="9661359" cy="102738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D86741C-DE95-8014-2EF5-98A5B884B153}"/>
              </a:ext>
            </a:extLst>
          </p:cNvPr>
          <p:cNvSpPr txBox="1"/>
          <p:nvPr/>
        </p:nvSpPr>
        <p:spPr>
          <a:xfrm>
            <a:off x="8005544" y="1759982"/>
            <a:ext cx="33861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That animal is a cat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F02BB5-897C-69A3-C67B-32ED07F31B50}"/>
              </a:ext>
            </a:extLst>
          </p:cNvPr>
          <p:cNvSpPr txBox="1"/>
          <p:nvPr/>
        </p:nvSpPr>
        <p:spPr>
          <a:xfrm>
            <a:off x="7673723" y="2970310"/>
            <a:ext cx="40497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That animal is not a cat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le 9">
                <a:extLst>
                  <a:ext uri="{FF2B5EF4-FFF2-40B4-BE49-F238E27FC236}">
                    <a16:creationId xmlns:a16="http://schemas.microsoft.com/office/drawing/2014/main" id="{E0ED84D3-10F9-B1EB-0F9D-E453B188494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65437403"/>
                  </p:ext>
                </p:extLst>
              </p:nvPr>
            </p:nvGraphicFramePr>
            <p:xfrm>
              <a:off x="778165" y="1782867"/>
              <a:ext cx="1389090" cy="1112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94545">
                      <a:extLst>
                        <a:ext uri="{9D8B030D-6E8A-4147-A177-3AD203B41FA5}">
                          <a16:colId xmlns:a16="http://schemas.microsoft.com/office/drawing/2014/main" val="3455100163"/>
                        </a:ext>
                      </a:extLst>
                    </a:gridCol>
                    <a:gridCol w="694545">
                      <a:extLst>
                        <a:ext uri="{9D8B030D-6E8A-4147-A177-3AD203B41FA5}">
                          <a16:colId xmlns:a16="http://schemas.microsoft.com/office/drawing/2014/main" val="13722186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𝒕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¬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𝒕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205107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5874479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0740607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le 9">
                <a:extLst>
                  <a:ext uri="{FF2B5EF4-FFF2-40B4-BE49-F238E27FC236}">
                    <a16:creationId xmlns:a16="http://schemas.microsoft.com/office/drawing/2014/main" id="{E0ED84D3-10F9-B1EB-0F9D-E453B188494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65437403"/>
                  </p:ext>
                </p:extLst>
              </p:nvPr>
            </p:nvGraphicFramePr>
            <p:xfrm>
              <a:off x="778165" y="1782867"/>
              <a:ext cx="1389090" cy="1112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94545">
                      <a:extLst>
                        <a:ext uri="{9D8B030D-6E8A-4147-A177-3AD203B41FA5}">
                          <a16:colId xmlns:a16="http://schemas.microsoft.com/office/drawing/2014/main" val="3455100163"/>
                        </a:ext>
                      </a:extLst>
                    </a:gridCol>
                    <a:gridCol w="694545">
                      <a:extLst>
                        <a:ext uri="{9D8B030D-6E8A-4147-A177-3AD203B41FA5}">
                          <a16:colId xmlns:a16="http://schemas.microsoft.com/office/drawing/2014/main" val="13722186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870" t="-1639" r="-102609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01754" t="-1639" r="-3509" b="-2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205107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5874479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0740607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Table 11">
                <a:extLst>
                  <a:ext uri="{FF2B5EF4-FFF2-40B4-BE49-F238E27FC236}">
                    <a16:creationId xmlns:a16="http://schemas.microsoft.com/office/drawing/2014/main" id="{E07274EA-2A9F-0A12-D648-C34D571D627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40380753"/>
                  </p:ext>
                </p:extLst>
              </p:nvPr>
            </p:nvGraphicFramePr>
            <p:xfrm>
              <a:off x="3279647" y="1782867"/>
              <a:ext cx="4049760" cy="25958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06220">
                      <a:extLst>
                        <a:ext uri="{9D8B030D-6E8A-4147-A177-3AD203B41FA5}">
                          <a16:colId xmlns:a16="http://schemas.microsoft.com/office/drawing/2014/main" val="758618477"/>
                        </a:ext>
                      </a:extLst>
                    </a:gridCol>
                    <a:gridCol w="506220">
                      <a:extLst>
                        <a:ext uri="{9D8B030D-6E8A-4147-A177-3AD203B41FA5}">
                          <a16:colId xmlns:a16="http://schemas.microsoft.com/office/drawing/2014/main" val="1098698035"/>
                        </a:ext>
                      </a:extLst>
                    </a:gridCol>
                    <a:gridCol w="506220">
                      <a:extLst>
                        <a:ext uri="{9D8B030D-6E8A-4147-A177-3AD203B41FA5}">
                          <a16:colId xmlns:a16="http://schemas.microsoft.com/office/drawing/2014/main" val="2165272067"/>
                        </a:ext>
                      </a:extLst>
                    </a:gridCol>
                    <a:gridCol w="506220">
                      <a:extLst>
                        <a:ext uri="{9D8B030D-6E8A-4147-A177-3AD203B41FA5}">
                          <a16:colId xmlns:a16="http://schemas.microsoft.com/office/drawing/2014/main" val="2205174137"/>
                        </a:ext>
                      </a:extLst>
                    </a:gridCol>
                    <a:gridCol w="506220">
                      <a:extLst>
                        <a:ext uri="{9D8B030D-6E8A-4147-A177-3AD203B41FA5}">
                          <a16:colId xmlns:a16="http://schemas.microsoft.com/office/drawing/2014/main" val="3149540826"/>
                        </a:ext>
                      </a:extLst>
                    </a:gridCol>
                    <a:gridCol w="506220">
                      <a:extLst>
                        <a:ext uri="{9D8B030D-6E8A-4147-A177-3AD203B41FA5}">
                          <a16:colId xmlns:a16="http://schemas.microsoft.com/office/drawing/2014/main" val="4004705110"/>
                        </a:ext>
                      </a:extLst>
                    </a:gridCol>
                    <a:gridCol w="506220">
                      <a:extLst>
                        <a:ext uri="{9D8B030D-6E8A-4147-A177-3AD203B41FA5}">
                          <a16:colId xmlns:a16="http://schemas.microsoft.com/office/drawing/2014/main" val="771042273"/>
                        </a:ext>
                      </a:extLst>
                    </a:gridCol>
                    <a:gridCol w="506220">
                      <a:extLst>
                        <a:ext uri="{9D8B030D-6E8A-4147-A177-3AD203B41FA5}">
                          <a16:colId xmlns:a16="http://schemas.microsoft.com/office/drawing/2014/main" val="64471365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𝟔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𝟕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0356836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8126746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448643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13392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240441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1394231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76134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Table 11">
                <a:extLst>
                  <a:ext uri="{FF2B5EF4-FFF2-40B4-BE49-F238E27FC236}">
                    <a16:creationId xmlns:a16="http://schemas.microsoft.com/office/drawing/2014/main" id="{E07274EA-2A9F-0A12-D648-C34D571D627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40380753"/>
                  </p:ext>
                </p:extLst>
              </p:nvPr>
            </p:nvGraphicFramePr>
            <p:xfrm>
              <a:off x="3279647" y="1782867"/>
              <a:ext cx="4049760" cy="25958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06220">
                      <a:extLst>
                        <a:ext uri="{9D8B030D-6E8A-4147-A177-3AD203B41FA5}">
                          <a16:colId xmlns:a16="http://schemas.microsoft.com/office/drawing/2014/main" val="758618477"/>
                        </a:ext>
                      </a:extLst>
                    </a:gridCol>
                    <a:gridCol w="506220">
                      <a:extLst>
                        <a:ext uri="{9D8B030D-6E8A-4147-A177-3AD203B41FA5}">
                          <a16:colId xmlns:a16="http://schemas.microsoft.com/office/drawing/2014/main" val="1098698035"/>
                        </a:ext>
                      </a:extLst>
                    </a:gridCol>
                    <a:gridCol w="506220">
                      <a:extLst>
                        <a:ext uri="{9D8B030D-6E8A-4147-A177-3AD203B41FA5}">
                          <a16:colId xmlns:a16="http://schemas.microsoft.com/office/drawing/2014/main" val="2165272067"/>
                        </a:ext>
                      </a:extLst>
                    </a:gridCol>
                    <a:gridCol w="506220">
                      <a:extLst>
                        <a:ext uri="{9D8B030D-6E8A-4147-A177-3AD203B41FA5}">
                          <a16:colId xmlns:a16="http://schemas.microsoft.com/office/drawing/2014/main" val="2205174137"/>
                        </a:ext>
                      </a:extLst>
                    </a:gridCol>
                    <a:gridCol w="506220">
                      <a:extLst>
                        <a:ext uri="{9D8B030D-6E8A-4147-A177-3AD203B41FA5}">
                          <a16:colId xmlns:a16="http://schemas.microsoft.com/office/drawing/2014/main" val="3149540826"/>
                        </a:ext>
                      </a:extLst>
                    </a:gridCol>
                    <a:gridCol w="506220">
                      <a:extLst>
                        <a:ext uri="{9D8B030D-6E8A-4147-A177-3AD203B41FA5}">
                          <a16:colId xmlns:a16="http://schemas.microsoft.com/office/drawing/2014/main" val="4004705110"/>
                        </a:ext>
                      </a:extLst>
                    </a:gridCol>
                    <a:gridCol w="506220">
                      <a:extLst>
                        <a:ext uri="{9D8B030D-6E8A-4147-A177-3AD203B41FA5}">
                          <a16:colId xmlns:a16="http://schemas.microsoft.com/office/drawing/2014/main" val="771042273"/>
                        </a:ext>
                      </a:extLst>
                    </a:gridCol>
                    <a:gridCol w="506220">
                      <a:extLst>
                        <a:ext uri="{9D8B030D-6E8A-4147-A177-3AD203B41FA5}">
                          <a16:colId xmlns:a16="http://schemas.microsoft.com/office/drawing/2014/main" val="64471365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205" t="-8197" r="-707229" b="-6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00000" t="-8197" r="-598810" b="-6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202410" t="-8197" r="-506024" b="-6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302410" t="-8197" r="-406024" b="-6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402410" t="-8197" r="-306024" b="-6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496429" t="-8197" r="-202381" b="-6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603614" t="-8197" r="-104819" b="-6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0356836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8126746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448643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13392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240441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1394231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761340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3A8C2BD-0D17-EAB7-91F9-9447063CC77E}"/>
                  </a:ext>
                </a:extLst>
              </p:cNvPr>
              <p:cNvSpPr txBox="1"/>
              <p:nvPr/>
            </p:nvSpPr>
            <p:spPr>
              <a:xfrm>
                <a:off x="4277242" y="4457157"/>
                <a:ext cx="48282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¬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3A8C2BD-0D17-EAB7-91F9-9447063CC7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7242" y="4457157"/>
                <a:ext cx="482824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BFE3E5C-B66F-2E01-5BB1-AFF9A51C861E}"/>
              </a:ext>
            </a:extLst>
          </p:cNvPr>
          <p:cNvSpPr/>
          <p:nvPr/>
        </p:nvSpPr>
        <p:spPr>
          <a:xfrm>
            <a:off x="3455287" y="4503248"/>
            <a:ext cx="2138183" cy="453854"/>
          </a:xfrm>
          <a:custGeom>
            <a:avLst/>
            <a:gdLst>
              <a:gd name="connsiteX0" fmla="*/ 0 w 2138183"/>
              <a:gd name="connsiteY0" fmla="*/ 20626 h 405680"/>
              <a:gd name="connsiteX1" fmla="*/ 831897 w 2138183"/>
              <a:gd name="connsiteY1" fmla="*/ 405636 h 405680"/>
              <a:gd name="connsiteX2" fmla="*/ 2138183 w 2138183"/>
              <a:gd name="connsiteY2" fmla="*/ 0 h 405680"/>
              <a:gd name="connsiteX0" fmla="*/ 0 w 2138183"/>
              <a:gd name="connsiteY0" fmla="*/ 20626 h 453798"/>
              <a:gd name="connsiteX1" fmla="*/ 1058778 w 2138183"/>
              <a:gd name="connsiteY1" fmla="*/ 453762 h 453798"/>
              <a:gd name="connsiteX2" fmla="*/ 2138183 w 2138183"/>
              <a:gd name="connsiteY2" fmla="*/ 0 h 453798"/>
              <a:gd name="connsiteX0" fmla="*/ 0 w 2138183"/>
              <a:gd name="connsiteY0" fmla="*/ 20626 h 453798"/>
              <a:gd name="connsiteX1" fmla="*/ 1058778 w 2138183"/>
              <a:gd name="connsiteY1" fmla="*/ 453762 h 453798"/>
              <a:gd name="connsiteX2" fmla="*/ 2138183 w 2138183"/>
              <a:gd name="connsiteY2" fmla="*/ 0 h 453798"/>
              <a:gd name="connsiteX0" fmla="*/ 0 w 2138183"/>
              <a:gd name="connsiteY0" fmla="*/ 20626 h 453854"/>
              <a:gd name="connsiteX1" fmla="*/ 1058778 w 2138183"/>
              <a:gd name="connsiteY1" fmla="*/ 453762 h 453854"/>
              <a:gd name="connsiteX2" fmla="*/ 2138183 w 2138183"/>
              <a:gd name="connsiteY2" fmla="*/ 0 h 453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38183" h="453854">
                <a:moveTo>
                  <a:pt x="0" y="20626"/>
                </a:moveTo>
                <a:cubicBezTo>
                  <a:pt x="244641" y="366104"/>
                  <a:pt x="702414" y="457200"/>
                  <a:pt x="1058778" y="453762"/>
                </a:cubicBezTo>
                <a:cubicBezTo>
                  <a:pt x="1415142" y="450324"/>
                  <a:pt x="1917604" y="359228"/>
                  <a:pt x="2138183" y="0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2665B34-390E-096E-CA5C-4FADBEC70DDE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>
            <a:off x="9698604" y="2344757"/>
            <a:ext cx="1" cy="6255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85EAD30-B817-F5F5-2623-8258C430D7EA}"/>
                  </a:ext>
                </a:extLst>
              </p:cNvPr>
              <p:cNvSpPr txBox="1"/>
              <p:nvPr/>
            </p:nvSpPr>
            <p:spPr>
              <a:xfrm>
                <a:off x="9698604" y="2339127"/>
                <a:ext cx="48282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¬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85EAD30-B817-F5F5-2623-8258C430D7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98604" y="2339127"/>
                <a:ext cx="482824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822077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4B97446-10EF-CAFE-79F9-CAB1748C41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C13C39-111A-08BF-CA79-2DDCF68936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31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86741C-DE95-8014-2EF5-98A5B884B153}"/>
              </a:ext>
            </a:extLst>
          </p:cNvPr>
          <p:cNvSpPr txBox="1"/>
          <p:nvPr/>
        </p:nvSpPr>
        <p:spPr>
          <a:xfrm>
            <a:off x="7755608" y="1822278"/>
            <a:ext cx="215417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That animal</a:t>
            </a:r>
            <a:br>
              <a:rPr lang="en-US" sz="3200" dirty="0"/>
            </a:br>
            <a:r>
              <a:rPr lang="en-US" sz="3200" dirty="0"/>
              <a:t>is a cat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F02BB5-897C-69A3-C67B-32ED07F31B50}"/>
              </a:ext>
            </a:extLst>
          </p:cNvPr>
          <p:cNvSpPr txBox="1"/>
          <p:nvPr/>
        </p:nvSpPr>
        <p:spPr>
          <a:xfrm>
            <a:off x="7673723" y="3409222"/>
            <a:ext cx="43463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That animal is a black cat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le 9">
                <a:extLst>
                  <a:ext uri="{FF2B5EF4-FFF2-40B4-BE49-F238E27FC236}">
                    <a16:creationId xmlns:a16="http://schemas.microsoft.com/office/drawing/2014/main" id="{E0ED84D3-10F9-B1EB-0F9D-E453B188494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32365862"/>
                  </p:ext>
                </p:extLst>
              </p:nvPr>
            </p:nvGraphicFramePr>
            <p:xfrm>
              <a:off x="778164" y="1782867"/>
              <a:ext cx="1660236" cy="1854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10556">
                      <a:extLst>
                        <a:ext uri="{9D8B030D-6E8A-4147-A177-3AD203B41FA5}">
                          <a16:colId xmlns:a16="http://schemas.microsoft.com/office/drawing/2014/main" val="3455100163"/>
                        </a:ext>
                      </a:extLst>
                    </a:gridCol>
                    <a:gridCol w="420624">
                      <a:extLst>
                        <a:ext uri="{9D8B030D-6E8A-4147-A177-3AD203B41FA5}">
                          <a16:colId xmlns:a16="http://schemas.microsoft.com/office/drawing/2014/main" val="3337931764"/>
                        </a:ext>
                      </a:extLst>
                    </a:gridCol>
                    <a:gridCol w="829056">
                      <a:extLst>
                        <a:ext uri="{9D8B030D-6E8A-4147-A177-3AD203B41FA5}">
                          <a16:colId xmlns:a16="http://schemas.microsoft.com/office/drawing/2014/main" val="13722186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∧</m:t>
                                </m:r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205107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5874479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0740607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5639978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3283570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le 9">
                <a:extLst>
                  <a:ext uri="{FF2B5EF4-FFF2-40B4-BE49-F238E27FC236}">
                    <a16:creationId xmlns:a16="http://schemas.microsoft.com/office/drawing/2014/main" id="{E0ED84D3-10F9-B1EB-0F9D-E453B188494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32365862"/>
                  </p:ext>
                </p:extLst>
              </p:nvPr>
            </p:nvGraphicFramePr>
            <p:xfrm>
              <a:off x="778164" y="1782867"/>
              <a:ext cx="1660236" cy="1854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10556">
                      <a:extLst>
                        <a:ext uri="{9D8B030D-6E8A-4147-A177-3AD203B41FA5}">
                          <a16:colId xmlns:a16="http://schemas.microsoft.com/office/drawing/2014/main" val="3455100163"/>
                        </a:ext>
                      </a:extLst>
                    </a:gridCol>
                    <a:gridCol w="420624">
                      <a:extLst>
                        <a:ext uri="{9D8B030D-6E8A-4147-A177-3AD203B41FA5}">
                          <a16:colId xmlns:a16="http://schemas.microsoft.com/office/drawing/2014/main" val="3337931764"/>
                        </a:ext>
                      </a:extLst>
                    </a:gridCol>
                    <a:gridCol w="829056">
                      <a:extLst>
                        <a:ext uri="{9D8B030D-6E8A-4147-A177-3AD203B41FA5}">
                          <a16:colId xmlns:a16="http://schemas.microsoft.com/office/drawing/2014/main" val="13722186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471" t="-1639" r="-308824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000" t="-1639" r="-204348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1471" t="-1639" r="-3676" b="-4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205107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5874479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0740607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5639978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3283570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Table 11">
                <a:extLst>
                  <a:ext uri="{FF2B5EF4-FFF2-40B4-BE49-F238E27FC236}">
                    <a16:creationId xmlns:a16="http://schemas.microsoft.com/office/drawing/2014/main" id="{E07274EA-2A9F-0A12-D648-C34D571D6272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279647" y="1782867"/>
              <a:ext cx="4049760" cy="25958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06220">
                      <a:extLst>
                        <a:ext uri="{9D8B030D-6E8A-4147-A177-3AD203B41FA5}">
                          <a16:colId xmlns:a16="http://schemas.microsoft.com/office/drawing/2014/main" val="758618477"/>
                        </a:ext>
                      </a:extLst>
                    </a:gridCol>
                    <a:gridCol w="506220">
                      <a:extLst>
                        <a:ext uri="{9D8B030D-6E8A-4147-A177-3AD203B41FA5}">
                          <a16:colId xmlns:a16="http://schemas.microsoft.com/office/drawing/2014/main" val="1098698035"/>
                        </a:ext>
                      </a:extLst>
                    </a:gridCol>
                    <a:gridCol w="506220">
                      <a:extLst>
                        <a:ext uri="{9D8B030D-6E8A-4147-A177-3AD203B41FA5}">
                          <a16:colId xmlns:a16="http://schemas.microsoft.com/office/drawing/2014/main" val="2165272067"/>
                        </a:ext>
                      </a:extLst>
                    </a:gridCol>
                    <a:gridCol w="506220">
                      <a:extLst>
                        <a:ext uri="{9D8B030D-6E8A-4147-A177-3AD203B41FA5}">
                          <a16:colId xmlns:a16="http://schemas.microsoft.com/office/drawing/2014/main" val="2205174137"/>
                        </a:ext>
                      </a:extLst>
                    </a:gridCol>
                    <a:gridCol w="506220">
                      <a:extLst>
                        <a:ext uri="{9D8B030D-6E8A-4147-A177-3AD203B41FA5}">
                          <a16:colId xmlns:a16="http://schemas.microsoft.com/office/drawing/2014/main" val="3149540826"/>
                        </a:ext>
                      </a:extLst>
                    </a:gridCol>
                    <a:gridCol w="506220">
                      <a:extLst>
                        <a:ext uri="{9D8B030D-6E8A-4147-A177-3AD203B41FA5}">
                          <a16:colId xmlns:a16="http://schemas.microsoft.com/office/drawing/2014/main" val="4004705110"/>
                        </a:ext>
                      </a:extLst>
                    </a:gridCol>
                    <a:gridCol w="506220">
                      <a:extLst>
                        <a:ext uri="{9D8B030D-6E8A-4147-A177-3AD203B41FA5}">
                          <a16:colId xmlns:a16="http://schemas.microsoft.com/office/drawing/2014/main" val="771042273"/>
                        </a:ext>
                      </a:extLst>
                    </a:gridCol>
                    <a:gridCol w="506220">
                      <a:extLst>
                        <a:ext uri="{9D8B030D-6E8A-4147-A177-3AD203B41FA5}">
                          <a16:colId xmlns:a16="http://schemas.microsoft.com/office/drawing/2014/main" val="64471365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𝟔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𝟕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0356836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8126746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448643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13392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240441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1394231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76134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Table 11">
                <a:extLst>
                  <a:ext uri="{FF2B5EF4-FFF2-40B4-BE49-F238E27FC236}">
                    <a16:creationId xmlns:a16="http://schemas.microsoft.com/office/drawing/2014/main" id="{E07274EA-2A9F-0A12-D648-C34D571D6272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279647" y="1782867"/>
              <a:ext cx="4049760" cy="25958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06220">
                      <a:extLst>
                        <a:ext uri="{9D8B030D-6E8A-4147-A177-3AD203B41FA5}">
                          <a16:colId xmlns:a16="http://schemas.microsoft.com/office/drawing/2014/main" val="758618477"/>
                        </a:ext>
                      </a:extLst>
                    </a:gridCol>
                    <a:gridCol w="506220">
                      <a:extLst>
                        <a:ext uri="{9D8B030D-6E8A-4147-A177-3AD203B41FA5}">
                          <a16:colId xmlns:a16="http://schemas.microsoft.com/office/drawing/2014/main" val="1098698035"/>
                        </a:ext>
                      </a:extLst>
                    </a:gridCol>
                    <a:gridCol w="506220">
                      <a:extLst>
                        <a:ext uri="{9D8B030D-6E8A-4147-A177-3AD203B41FA5}">
                          <a16:colId xmlns:a16="http://schemas.microsoft.com/office/drawing/2014/main" val="2165272067"/>
                        </a:ext>
                      </a:extLst>
                    </a:gridCol>
                    <a:gridCol w="506220">
                      <a:extLst>
                        <a:ext uri="{9D8B030D-6E8A-4147-A177-3AD203B41FA5}">
                          <a16:colId xmlns:a16="http://schemas.microsoft.com/office/drawing/2014/main" val="2205174137"/>
                        </a:ext>
                      </a:extLst>
                    </a:gridCol>
                    <a:gridCol w="506220">
                      <a:extLst>
                        <a:ext uri="{9D8B030D-6E8A-4147-A177-3AD203B41FA5}">
                          <a16:colId xmlns:a16="http://schemas.microsoft.com/office/drawing/2014/main" val="3149540826"/>
                        </a:ext>
                      </a:extLst>
                    </a:gridCol>
                    <a:gridCol w="506220">
                      <a:extLst>
                        <a:ext uri="{9D8B030D-6E8A-4147-A177-3AD203B41FA5}">
                          <a16:colId xmlns:a16="http://schemas.microsoft.com/office/drawing/2014/main" val="4004705110"/>
                        </a:ext>
                      </a:extLst>
                    </a:gridCol>
                    <a:gridCol w="506220">
                      <a:extLst>
                        <a:ext uri="{9D8B030D-6E8A-4147-A177-3AD203B41FA5}">
                          <a16:colId xmlns:a16="http://schemas.microsoft.com/office/drawing/2014/main" val="771042273"/>
                        </a:ext>
                      </a:extLst>
                    </a:gridCol>
                    <a:gridCol w="506220">
                      <a:extLst>
                        <a:ext uri="{9D8B030D-6E8A-4147-A177-3AD203B41FA5}">
                          <a16:colId xmlns:a16="http://schemas.microsoft.com/office/drawing/2014/main" val="64471365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205" t="-8197" r="-707229" b="-6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00000" t="-8197" r="-598810" b="-6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02410" t="-8197" r="-506024" b="-6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302410" t="-8197" r="-406024" b="-6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402410" t="-8197" r="-306024" b="-6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496429" t="-8197" r="-202381" b="-6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603614" t="-8197" r="-104819" b="-6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0356836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8126746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448643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13392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240441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1394231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761340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3A8C2BD-0D17-EAB7-91F9-9447063CC77E}"/>
                  </a:ext>
                </a:extLst>
              </p:cNvPr>
              <p:cNvSpPr txBox="1"/>
              <p:nvPr/>
            </p:nvSpPr>
            <p:spPr>
              <a:xfrm>
                <a:off x="4720833" y="4482907"/>
                <a:ext cx="43473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∧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3A8C2BD-0D17-EAB7-91F9-9447063CC7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0833" y="4482907"/>
                <a:ext cx="434734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BFE3E5C-B66F-2E01-5BB1-AFF9A51C861E}"/>
              </a:ext>
            </a:extLst>
          </p:cNvPr>
          <p:cNvSpPr/>
          <p:nvPr/>
        </p:nvSpPr>
        <p:spPr>
          <a:xfrm>
            <a:off x="3572256" y="4482907"/>
            <a:ext cx="2515341" cy="453854"/>
          </a:xfrm>
          <a:custGeom>
            <a:avLst/>
            <a:gdLst>
              <a:gd name="connsiteX0" fmla="*/ 0 w 2138183"/>
              <a:gd name="connsiteY0" fmla="*/ 20626 h 405680"/>
              <a:gd name="connsiteX1" fmla="*/ 831897 w 2138183"/>
              <a:gd name="connsiteY1" fmla="*/ 405636 h 405680"/>
              <a:gd name="connsiteX2" fmla="*/ 2138183 w 2138183"/>
              <a:gd name="connsiteY2" fmla="*/ 0 h 405680"/>
              <a:gd name="connsiteX0" fmla="*/ 0 w 2138183"/>
              <a:gd name="connsiteY0" fmla="*/ 20626 h 453798"/>
              <a:gd name="connsiteX1" fmla="*/ 1058778 w 2138183"/>
              <a:gd name="connsiteY1" fmla="*/ 453762 h 453798"/>
              <a:gd name="connsiteX2" fmla="*/ 2138183 w 2138183"/>
              <a:gd name="connsiteY2" fmla="*/ 0 h 453798"/>
              <a:gd name="connsiteX0" fmla="*/ 0 w 2138183"/>
              <a:gd name="connsiteY0" fmla="*/ 20626 h 453798"/>
              <a:gd name="connsiteX1" fmla="*/ 1058778 w 2138183"/>
              <a:gd name="connsiteY1" fmla="*/ 453762 h 453798"/>
              <a:gd name="connsiteX2" fmla="*/ 2138183 w 2138183"/>
              <a:gd name="connsiteY2" fmla="*/ 0 h 453798"/>
              <a:gd name="connsiteX0" fmla="*/ 0 w 2138183"/>
              <a:gd name="connsiteY0" fmla="*/ 20626 h 453854"/>
              <a:gd name="connsiteX1" fmla="*/ 1058778 w 2138183"/>
              <a:gd name="connsiteY1" fmla="*/ 453762 h 453854"/>
              <a:gd name="connsiteX2" fmla="*/ 2138183 w 2138183"/>
              <a:gd name="connsiteY2" fmla="*/ 0 h 453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38183" h="453854">
                <a:moveTo>
                  <a:pt x="0" y="20626"/>
                </a:moveTo>
                <a:cubicBezTo>
                  <a:pt x="244641" y="366104"/>
                  <a:pt x="702414" y="457200"/>
                  <a:pt x="1058778" y="453762"/>
                </a:cubicBezTo>
                <a:cubicBezTo>
                  <a:pt x="1415142" y="450324"/>
                  <a:pt x="1917604" y="359228"/>
                  <a:pt x="2138183" y="0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2665B34-390E-096E-CA5C-4FADBEC70DDE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8832698" y="2899496"/>
            <a:ext cx="835558" cy="5097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A20DB37A-5D4D-FE65-797C-799C03A651F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86"/>
          <a:stretch/>
        </p:blipFill>
        <p:spPr>
          <a:xfrm>
            <a:off x="372978" y="275074"/>
            <a:ext cx="9661359" cy="1279371"/>
          </a:xfrm>
          <a:prstGeom prst="rect">
            <a:avLst/>
          </a:prstGeom>
        </p:spPr>
      </p:pic>
      <p:sp>
        <p:nvSpPr>
          <p:cNvPr id="7" name="Freeform: Shape 6">
            <a:extLst>
              <a:ext uri="{FF2B5EF4-FFF2-40B4-BE49-F238E27FC236}">
                <a16:creationId xmlns:a16="http://schemas.microsoft.com/office/drawing/2014/main" id="{6710262C-D85B-84EC-51E7-6DADB9A35159}"/>
              </a:ext>
            </a:extLst>
          </p:cNvPr>
          <p:cNvSpPr/>
          <p:nvPr/>
        </p:nvSpPr>
        <p:spPr>
          <a:xfrm>
            <a:off x="3949414" y="4482907"/>
            <a:ext cx="2138183" cy="453854"/>
          </a:xfrm>
          <a:custGeom>
            <a:avLst/>
            <a:gdLst>
              <a:gd name="connsiteX0" fmla="*/ 0 w 2138183"/>
              <a:gd name="connsiteY0" fmla="*/ 20626 h 405680"/>
              <a:gd name="connsiteX1" fmla="*/ 831897 w 2138183"/>
              <a:gd name="connsiteY1" fmla="*/ 405636 h 405680"/>
              <a:gd name="connsiteX2" fmla="*/ 2138183 w 2138183"/>
              <a:gd name="connsiteY2" fmla="*/ 0 h 405680"/>
              <a:gd name="connsiteX0" fmla="*/ 0 w 2138183"/>
              <a:gd name="connsiteY0" fmla="*/ 20626 h 453798"/>
              <a:gd name="connsiteX1" fmla="*/ 1058778 w 2138183"/>
              <a:gd name="connsiteY1" fmla="*/ 453762 h 453798"/>
              <a:gd name="connsiteX2" fmla="*/ 2138183 w 2138183"/>
              <a:gd name="connsiteY2" fmla="*/ 0 h 453798"/>
              <a:gd name="connsiteX0" fmla="*/ 0 w 2138183"/>
              <a:gd name="connsiteY0" fmla="*/ 20626 h 453798"/>
              <a:gd name="connsiteX1" fmla="*/ 1058778 w 2138183"/>
              <a:gd name="connsiteY1" fmla="*/ 453762 h 453798"/>
              <a:gd name="connsiteX2" fmla="*/ 2138183 w 2138183"/>
              <a:gd name="connsiteY2" fmla="*/ 0 h 453798"/>
              <a:gd name="connsiteX0" fmla="*/ 0 w 2138183"/>
              <a:gd name="connsiteY0" fmla="*/ 20626 h 453854"/>
              <a:gd name="connsiteX1" fmla="*/ 1058778 w 2138183"/>
              <a:gd name="connsiteY1" fmla="*/ 453762 h 453854"/>
              <a:gd name="connsiteX2" fmla="*/ 2138183 w 2138183"/>
              <a:gd name="connsiteY2" fmla="*/ 0 h 453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38183" h="453854">
                <a:moveTo>
                  <a:pt x="0" y="20626"/>
                </a:moveTo>
                <a:cubicBezTo>
                  <a:pt x="244641" y="366104"/>
                  <a:pt x="702414" y="457200"/>
                  <a:pt x="1058778" y="453762"/>
                </a:cubicBezTo>
                <a:cubicBezTo>
                  <a:pt x="1415142" y="450324"/>
                  <a:pt x="1917604" y="359228"/>
                  <a:pt x="2138183" y="0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E9E8446-7A2C-9054-2B65-3B379B70AAD9}"/>
              </a:ext>
            </a:extLst>
          </p:cNvPr>
          <p:cNvSpPr txBox="1"/>
          <p:nvPr/>
        </p:nvSpPr>
        <p:spPr>
          <a:xfrm>
            <a:off x="9991672" y="1822278"/>
            <a:ext cx="215417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That animal</a:t>
            </a:r>
            <a:br>
              <a:rPr lang="en-US" sz="3200" dirty="0"/>
            </a:br>
            <a:r>
              <a:rPr lang="en-US" sz="3200" dirty="0"/>
              <a:t>is black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538ACDD-6FD8-CDD6-CB30-2BF1AA2CC84E}"/>
              </a:ext>
            </a:extLst>
          </p:cNvPr>
          <p:cNvCxnSpPr>
            <a:cxnSpLocks/>
            <a:stCxn id="17" idx="2"/>
          </p:cNvCxnSpPr>
          <p:nvPr/>
        </p:nvCxnSpPr>
        <p:spPr>
          <a:xfrm flipH="1">
            <a:off x="10088880" y="2899496"/>
            <a:ext cx="979882" cy="5097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040337B-48F6-2C6A-F356-1E099D22A56E}"/>
                  </a:ext>
                </a:extLst>
              </p:cNvPr>
              <p:cNvSpPr txBox="1"/>
              <p:nvPr/>
            </p:nvSpPr>
            <p:spPr>
              <a:xfrm>
                <a:off x="9692420" y="2923526"/>
                <a:ext cx="43473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∧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040337B-48F6-2C6A-F356-1E099D22A5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92420" y="2923526"/>
                <a:ext cx="434734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153338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4B97446-10EF-CAFE-79F9-CAB1748C41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C13C39-111A-08BF-CA79-2DDCF68936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32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86741C-DE95-8014-2EF5-98A5B884B153}"/>
              </a:ext>
            </a:extLst>
          </p:cNvPr>
          <p:cNvSpPr txBox="1"/>
          <p:nvPr/>
        </p:nvSpPr>
        <p:spPr>
          <a:xfrm>
            <a:off x="7755608" y="1822278"/>
            <a:ext cx="215417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That animal</a:t>
            </a:r>
            <a:br>
              <a:rPr lang="en-US" sz="3200" dirty="0"/>
            </a:br>
            <a:r>
              <a:rPr lang="en-US" sz="3200" dirty="0"/>
              <a:t>is a cat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F02BB5-897C-69A3-C67B-32ED07F31B50}"/>
              </a:ext>
            </a:extLst>
          </p:cNvPr>
          <p:cNvSpPr txBox="1"/>
          <p:nvPr/>
        </p:nvSpPr>
        <p:spPr>
          <a:xfrm>
            <a:off x="7673723" y="3409222"/>
            <a:ext cx="454406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That animal is a cat or a dog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le 9">
                <a:extLst>
                  <a:ext uri="{FF2B5EF4-FFF2-40B4-BE49-F238E27FC236}">
                    <a16:creationId xmlns:a16="http://schemas.microsoft.com/office/drawing/2014/main" id="{E0ED84D3-10F9-B1EB-0F9D-E453B188494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32175918"/>
                  </p:ext>
                </p:extLst>
              </p:nvPr>
            </p:nvGraphicFramePr>
            <p:xfrm>
              <a:off x="778164" y="1782867"/>
              <a:ext cx="1660236" cy="1854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10556">
                      <a:extLst>
                        <a:ext uri="{9D8B030D-6E8A-4147-A177-3AD203B41FA5}">
                          <a16:colId xmlns:a16="http://schemas.microsoft.com/office/drawing/2014/main" val="3455100163"/>
                        </a:ext>
                      </a:extLst>
                    </a:gridCol>
                    <a:gridCol w="420624">
                      <a:extLst>
                        <a:ext uri="{9D8B030D-6E8A-4147-A177-3AD203B41FA5}">
                          <a16:colId xmlns:a16="http://schemas.microsoft.com/office/drawing/2014/main" val="3337931764"/>
                        </a:ext>
                      </a:extLst>
                    </a:gridCol>
                    <a:gridCol w="829056">
                      <a:extLst>
                        <a:ext uri="{9D8B030D-6E8A-4147-A177-3AD203B41FA5}">
                          <a16:colId xmlns:a16="http://schemas.microsoft.com/office/drawing/2014/main" val="13722186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∨</m:t>
                                </m:r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205107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5874479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0740607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5639978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3283570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le 9">
                <a:extLst>
                  <a:ext uri="{FF2B5EF4-FFF2-40B4-BE49-F238E27FC236}">
                    <a16:creationId xmlns:a16="http://schemas.microsoft.com/office/drawing/2014/main" id="{E0ED84D3-10F9-B1EB-0F9D-E453B188494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32175918"/>
                  </p:ext>
                </p:extLst>
              </p:nvPr>
            </p:nvGraphicFramePr>
            <p:xfrm>
              <a:off x="778164" y="1782867"/>
              <a:ext cx="1660236" cy="1854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10556">
                      <a:extLst>
                        <a:ext uri="{9D8B030D-6E8A-4147-A177-3AD203B41FA5}">
                          <a16:colId xmlns:a16="http://schemas.microsoft.com/office/drawing/2014/main" val="3455100163"/>
                        </a:ext>
                      </a:extLst>
                    </a:gridCol>
                    <a:gridCol w="420624">
                      <a:extLst>
                        <a:ext uri="{9D8B030D-6E8A-4147-A177-3AD203B41FA5}">
                          <a16:colId xmlns:a16="http://schemas.microsoft.com/office/drawing/2014/main" val="3337931764"/>
                        </a:ext>
                      </a:extLst>
                    </a:gridCol>
                    <a:gridCol w="829056">
                      <a:extLst>
                        <a:ext uri="{9D8B030D-6E8A-4147-A177-3AD203B41FA5}">
                          <a16:colId xmlns:a16="http://schemas.microsoft.com/office/drawing/2014/main" val="13722186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471" t="-1639" r="-308824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000" t="-1639" r="-204348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1471" t="-1639" r="-3676" b="-4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205107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5874479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0740607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5639978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3283570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Table 11">
                <a:extLst>
                  <a:ext uri="{FF2B5EF4-FFF2-40B4-BE49-F238E27FC236}">
                    <a16:creationId xmlns:a16="http://schemas.microsoft.com/office/drawing/2014/main" id="{E07274EA-2A9F-0A12-D648-C34D571D6272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279647" y="1782867"/>
              <a:ext cx="4049760" cy="25958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06220">
                      <a:extLst>
                        <a:ext uri="{9D8B030D-6E8A-4147-A177-3AD203B41FA5}">
                          <a16:colId xmlns:a16="http://schemas.microsoft.com/office/drawing/2014/main" val="758618477"/>
                        </a:ext>
                      </a:extLst>
                    </a:gridCol>
                    <a:gridCol w="506220">
                      <a:extLst>
                        <a:ext uri="{9D8B030D-6E8A-4147-A177-3AD203B41FA5}">
                          <a16:colId xmlns:a16="http://schemas.microsoft.com/office/drawing/2014/main" val="1098698035"/>
                        </a:ext>
                      </a:extLst>
                    </a:gridCol>
                    <a:gridCol w="506220">
                      <a:extLst>
                        <a:ext uri="{9D8B030D-6E8A-4147-A177-3AD203B41FA5}">
                          <a16:colId xmlns:a16="http://schemas.microsoft.com/office/drawing/2014/main" val="2165272067"/>
                        </a:ext>
                      </a:extLst>
                    </a:gridCol>
                    <a:gridCol w="506220">
                      <a:extLst>
                        <a:ext uri="{9D8B030D-6E8A-4147-A177-3AD203B41FA5}">
                          <a16:colId xmlns:a16="http://schemas.microsoft.com/office/drawing/2014/main" val="2205174137"/>
                        </a:ext>
                      </a:extLst>
                    </a:gridCol>
                    <a:gridCol w="506220">
                      <a:extLst>
                        <a:ext uri="{9D8B030D-6E8A-4147-A177-3AD203B41FA5}">
                          <a16:colId xmlns:a16="http://schemas.microsoft.com/office/drawing/2014/main" val="3149540826"/>
                        </a:ext>
                      </a:extLst>
                    </a:gridCol>
                    <a:gridCol w="506220">
                      <a:extLst>
                        <a:ext uri="{9D8B030D-6E8A-4147-A177-3AD203B41FA5}">
                          <a16:colId xmlns:a16="http://schemas.microsoft.com/office/drawing/2014/main" val="4004705110"/>
                        </a:ext>
                      </a:extLst>
                    </a:gridCol>
                    <a:gridCol w="506220">
                      <a:extLst>
                        <a:ext uri="{9D8B030D-6E8A-4147-A177-3AD203B41FA5}">
                          <a16:colId xmlns:a16="http://schemas.microsoft.com/office/drawing/2014/main" val="771042273"/>
                        </a:ext>
                      </a:extLst>
                    </a:gridCol>
                    <a:gridCol w="506220">
                      <a:extLst>
                        <a:ext uri="{9D8B030D-6E8A-4147-A177-3AD203B41FA5}">
                          <a16:colId xmlns:a16="http://schemas.microsoft.com/office/drawing/2014/main" val="64471365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𝟔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𝟕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0356836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8126746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448643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13392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240441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1394231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76134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Table 11">
                <a:extLst>
                  <a:ext uri="{FF2B5EF4-FFF2-40B4-BE49-F238E27FC236}">
                    <a16:creationId xmlns:a16="http://schemas.microsoft.com/office/drawing/2014/main" id="{E07274EA-2A9F-0A12-D648-C34D571D6272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279647" y="1782867"/>
              <a:ext cx="4049760" cy="25958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06220">
                      <a:extLst>
                        <a:ext uri="{9D8B030D-6E8A-4147-A177-3AD203B41FA5}">
                          <a16:colId xmlns:a16="http://schemas.microsoft.com/office/drawing/2014/main" val="758618477"/>
                        </a:ext>
                      </a:extLst>
                    </a:gridCol>
                    <a:gridCol w="506220">
                      <a:extLst>
                        <a:ext uri="{9D8B030D-6E8A-4147-A177-3AD203B41FA5}">
                          <a16:colId xmlns:a16="http://schemas.microsoft.com/office/drawing/2014/main" val="1098698035"/>
                        </a:ext>
                      </a:extLst>
                    </a:gridCol>
                    <a:gridCol w="506220">
                      <a:extLst>
                        <a:ext uri="{9D8B030D-6E8A-4147-A177-3AD203B41FA5}">
                          <a16:colId xmlns:a16="http://schemas.microsoft.com/office/drawing/2014/main" val="2165272067"/>
                        </a:ext>
                      </a:extLst>
                    </a:gridCol>
                    <a:gridCol w="506220">
                      <a:extLst>
                        <a:ext uri="{9D8B030D-6E8A-4147-A177-3AD203B41FA5}">
                          <a16:colId xmlns:a16="http://schemas.microsoft.com/office/drawing/2014/main" val="2205174137"/>
                        </a:ext>
                      </a:extLst>
                    </a:gridCol>
                    <a:gridCol w="506220">
                      <a:extLst>
                        <a:ext uri="{9D8B030D-6E8A-4147-A177-3AD203B41FA5}">
                          <a16:colId xmlns:a16="http://schemas.microsoft.com/office/drawing/2014/main" val="3149540826"/>
                        </a:ext>
                      </a:extLst>
                    </a:gridCol>
                    <a:gridCol w="506220">
                      <a:extLst>
                        <a:ext uri="{9D8B030D-6E8A-4147-A177-3AD203B41FA5}">
                          <a16:colId xmlns:a16="http://schemas.microsoft.com/office/drawing/2014/main" val="4004705110"/>
                        </a:ext>
                      </a:extLst>
                    </a:gridCol>
                    <a:gridCol w="506220">
                      <a:extLst>
                        <a:ext uri="{9D8B030D-6E8A-4147-A177-3AD203B41FA5}">
                          <a16:colId xmlns:a16="http://schemas.microsoft.com/office/drawing/2014/main" val="771042273"/>
                        </a:ext>
                      </a:extLst>
                    </a:gridCol>
                    <a:gridCol w="506220">
                      <a:extLst>
                        <a:ext uri="{9D8B030D-6E8A-4147-A177-3AD203B41FA5}">
                          <a16:colId xmlns:a16="http://schemas.microsoft.com/office/drawing/2014/main" val="64471365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205" t="-8197" r="-707229" b="-6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00000" t="-8197" r="-598810" b="-6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02410" t="-8197" r="-506024" b="-6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302410" t="-8197" r="-406024" b="-6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402410" t="-8197" r="-306024" b="-6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496429" t="-8197" r="-202381" b="-6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603614" t="-8197" r="-104819" b="-6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0356836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8126746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448643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13392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240441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1394231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761340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3A8C2BD-0D17-EAB7-91F9-9447063CC77E}"/>
                  </a:ext>
                </a:extLst>
              </p:cNvPr>
              <p:cNvSpPr txBox="1"/>
              <p:nvPr/>
            </p:nvSpPr>
            <p:spPr>
              <a:xfrm>
                <a:off x="4720833" y="4482907"/>
                <a:ext cx="43473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∨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3A8C2BD-0D17-EAB7-91F9-9447063CC7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0833" y="4482907"/>
                <a:ext cx="434734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BFE3E5C-B66F-2E01-5BB1-AFF9A51C861E}"/>
              </a:ext>
            </a:extLst>
          </p:cNvPr>
          <p:cNvSpPr/>
          <p:nvPr/>
        </p:nvSpPr>
        <p:spPr>
          <a:xfrm>
            <a:off x="3572256" y="4482907"/>
            <a:ext cx="2932176" cy="453854"/>
          </a:xfrm>
          <a:custGeom>
            <a:avLst/>
            <a:gdLst>
              <a:gd name="connsiteX0" fmla="*/ 0 w 2138183"/>
              <a:gd name="connsiteY0" fmla="*/ 20626 h 405680"/>
              <a:gd name="connsiteX1" fmla="*/ 831897 w 2138183"/>
              <a:gd name="connsiteY1" fmla="*/ 405636 h 405680"/>
              <a:gd name="connsiteX2" fmla="*/ 2138183 w 2138183"/>
              <a:gd name="connsiteY2" fmla="*/ 0 h 405680"/>
              <a:gd name="connsiteX0" fmla="*/ 0 w 2138183"/>
              <a:gd name="connsiteY0" fmla="*/ 20626 h 453798"/>
              <a:gd name="connsiteX1" fmla="*/ 1058778 w 2138183"/>
              <a:gd name="connsiteY1" fmla="*/ 453762 h 453798"/>
              <a:gd name="connsiteX2" fmla="*/ 2138183 w 2138183"/>
              <a:gd name="connsiteY2" fmla="*/ 0 h 453798"/>
              <a:gd name="connsiteX0" fmla="*/ 0 w 2138183"/>
              <a:gd name="connsiteY0" fmla="*/ 20626 h 453798"/>
              <a:gd name="connsiteX1" fmla="*/ 1058778 w 2138183"/>
              <a:gd name="connsiteY1" fmla="*/ 453762 h 453798"/>
              <a:gd name="connsiteX2" fmla="*/ 2138183 w 2138183"/>
              <a:gd name="connsiteY2" fmla="*/ 0 h 453798"/>
              <a:gd name="connsiteX0" fmla="*/ 0 w 2138183"/>
              <a:gd name="connsiteY0" fmla="*/ 20626 h 453854"/>
              <a:gd name="connsiteX1" fmla="*/ 1058778 w 2138183"/>
              <a:gd name="connsiteY1" fmla="*/ 453762 h 453854"/>
              <a:gd name="connsiteX2" fmla="*/ 2138183 w 2138183"/>
              <a:gd name="connsiteY2" fmla="*/ 0 h 453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38183" h="453854">
                <a:moveTo>
                  <a:pt x="0" y="20626"/>
                </a:moveTo>
                <a:cubicBezTo>
                  <a:pt x="244641" y="366104"/>
                  <a:pt x="702414" y="457200"/>
                  <a:pt x="1058778" y="453762"/>
                </a:cubicBezTo>
                <a:cubicBezTo>
                  <a:pt x="1415142" y="450324"/>
                  <a:pt x="1917604" y="359228"/>
                  <a:pt x="2138183" y="0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2665B34-390E-096E-CA5C-4FADBEC70DDE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8832698" y="2899496"/>
            <a:ext cx="835558" cy="5097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6710262C-D85B-84EC-51E7-6DADB9A35159}"/>
              </a:ext>
            </a:extLst>
          </p:cNvPr>
          <p:cNvSpPr/>
          <p:nvPr/>
        </p:nvSpPr>
        <p:spPr>
          <a:xfrm>
            <a:off x="3949414" y="4482907"/>
            <a:ext cx="2555018" cy="453854"/>
          </a:xfrm>
          <a:custGeom>
            <a:avLst/>
            <a:gdLst>
              <a:gd name="connsiteX0" fmla="*/ 0 w 2138183"/>
              <a:gd name="connsiteY0" fmla="*/ 20626 h 405680"/>
              <a:gd name="connsiteX1" fmla="*/ 831897 w 2138183"/>
              <a:gd name="connsiteY1" fmla="*/ 405636 h 405680"/>
              <a:gd name="connsiteX2" fmla="*/ 2138183 w 2138183"/>
              <a:gd name="connsiteY2" fmla="*/ 0 h 405680"/>
              <a:gd name="connsiteX0" fmla="*/ 0 w 2138183"/>
              <a:gd name="connsiteY0" fmla="*/ 20626 h 453798"/>
              <a:gd name="connsiteX1" fmla="*/ 1058778 w 2138183"/>
              <a:gd name="connsiteY1" fmla="*/ 453762 h 453798"/>
              <a:gd name="connsiteX2" fmla="*/ 2138183 w 2138183"/>
              <a:gd name="connsiteY2" fmla="*/ 0 h 453798"/>
              <a:gd name="connsiteX0" fmla="*/ 0 w 2138183"/>
              <a:gd name="connsiteY0" fmla="*/ 20626 h 453798"/>
              <a:gd name="connsiteX1" fmla="*/ 1058778 w 2138183"/>
              <a:gd name="connsiteY1" fmla="*/ 453762 h 453798"/>
              <a:gd name="connsiteX2" fmla="*/ 2138183 w 2138183"/>
              <a:gd name="connsiteY2" fmla="*/ 0 h 453798"/>
              <a:gd name="connsiteX0" fmla="*/ 0 w 2138183"/>
              <a:gd name="connsiteY0" fmla="*/ 20626 h 453854"/>
              <a:gd name="connsiteX1" fmla="*/ 1058778 w 2138183"/>
              <a:gd name="connsiteY1" fmla="*/ 453762 h 453854"/>
              <a:gd name="connsiteX2" fmla="*/ 2138183 w 2138183"/>
              <a:gd name="connsiteY2" fmla="*/ 0 h 453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38183" h="453854">
                <a:moveTo>
                  <a:pt x="0" y="20626"/>
                </a:moveTo>
                <a:cubicBezTo>
                  <a:pt x="244641" y="366104"/>
                  <a:pt x="702414" y="457200"/>
                  <a:pt x="1058778" y="453762"/>
                </a:cubicBezTo>
                <a:cubicBezTo>
                  <a:pt x="1415142" y="450324"/>
                  <a:pt x="1917604" y="359228"/>
                  <a:pt x="2138183" y="0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E9E8446-7A2C-9054-2B65-3B379B70AAD9}"/>
              </a:ext>
            </a:extLst>
          </p:cNvPr>
          <p:cNvSpPr txBox="1"/>
          <p:nvPr/>
        </p:nvSpPr>
        <p:spPr>
          <a:xfrm>
            <a:off x="9991672" y="1822278"/>
            <a:ext cx="215417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That animal</a:t>
            </a:r>
            <a:br>
              <a:rPr lang="en-US" sz="3200" dirty="0"/>
            </a:br>
            <a:r>
              <a:rPr lang="en-US" sz="3200" dirty="0"/>
              <a:t>is a dog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538ACDD-6FD8-CDD6-CB30-2BF1AA2CC84E}"/>
              </a:ext>
            </a:extLst>
          </p:cNvPr>
          <p:cNvCxnSpPr>
            <a:cxnSpLocks/>
            <a:stCxn id="17" idx="2"/>
          </p:cNvCxnSpPr>
          <p:nvPr/>
        </p:nvCxnSpPr>
        <p:spPr>
          <a:xfrm flipH="1">
            <a:off x="10088880" y="2899496"/>
            <a:ext cx="979882" cy="5097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8CFB23DA-F3F4-CFFC-B794-615A1C907E2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44"/>
          <a:stretch/>
        </p:blipFill>
        <p:spPr>
          <a:xfrm>
            <a:off x="372978" y="256776"/>
            <a:ext cx="9515275" cy="129380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46089CF-35D5-7C22-D74F-9A9580DA3FB9}"/>
                  </a:ext>
                </a:extLst>
              </p:cNvPr>
              <p:cNvSpPr txBox="1"/>
              <p:nvPr/>
            </p:nvSpPr>
            <p:spPr>
              <a:xfrm>
                <a:off x="9692420" y="2957302"/>
                <a:ext cx="43473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∨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46089CF-35D5-7C22-D74F-9A9580DA3F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92420" y="2957302"/>
                <a:ext cx="434734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944851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7CA173A-1139-34BB-549A-E08DCB0EE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FC3E8E9-66A4-35D6-1D7F-F73407401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33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C8F1B5-5734-70AF-B592-F3516EC87E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900" y="298183"/>
            <a:ext cx="8060719" cy="273669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DA808D-A2F6-8CF7-7AC0-91217AC9A06A}"/>
              </a:ext>
            </a:extLst>
          </p:cNvPr>
          <p:cNvSpPr txBox="1"/>
          <p:nvPr/>
        </p:nvSpPr>
        <p:spPr>
          <a:xfrm>
            <a:off x="343900" y="3238352"/>
            <a:ext cx="83649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6">
                    <a:lumMod val="75000"/>
                  </a:schemeClr>
                </a:solidFill>
              </a:rPr>
              <a:t>Recovers the standard structure for classical logic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0CFCA8-F667-C5DA-1A1E-2CFD1BA3654B}"/>
              </a:ext>
            </a:extLst>
          </p:cNvPr>
          <p:cNvSpPr txBox="1"/>
          <p:nvPr/>
        </p:nvSpPr>
        <p:spPr>
          <a:xfrm>
            <a:off x="636509" y="3957680"/>
            <a:ext cx="836498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Note how many properties are part of the definition of a Boolean algebra: if that had been our starting point, we would have had to justify every single one, which is cumbersome and not particularly enlightening </a:t>
            </a:r>
          </a:p>
        </p:txBody>
      </p:sp>
    </p:spTree>
    <p:extLst>
      <p:ext uri="{BB962C8B-B14F-4D97-AF65-F5344CB8AC3E}">
        <p14:creationId xmlns:p14="http://schemas.microsoft.com/office/powerpoint/2010/main" val="18692728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2DC7F32-6C7E-40C6-364E-E5BE9370F6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2C955AC-CC6B-50E0-599A-3F02185AD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34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71D9EA-2ADB-FE48-725E-DF8F54FF3B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486" y="358380"/>
            <a:ext cx="9755117" cy="13271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5A25D07-D9DE-7F7E-CFB0-87E6C9E07E0F}"/>
              </a:ext>
            </a:extLst>
          </p:cNvPr>
          <p:cNvSpPr txBox="1"/>
          <p:nvPr/>
        </p:nvSpPr>
        <p:spPr>
          <a:xfrm>
            <a:off x="343486" y="1989582"/>
            <a:ext cx="63326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6">
                    <a:lumMod val="75000"/>
                  </a:schemeClr>
                </a:solidFill>
              </a:rPr>
              <a:t>A logical context is a complete lattice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95F4B9-4C5D-72E1-CE30-65712ECB39AD}"/>
              </a:ext>
            </a:extLst>
          </p:cNvPr>
          <p:cNvSpPr txBox="1"/>
          <p:nvPr/>
        </p:nvSpPr>
        <p:spPr>
          <a:xfrm>
            <a:off x="636509" y="2647040"/>
            <a:ext cx="83649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This means that all properties generalize to the infinite case</a:t>
            </a:r>
          </a:p>
        </p:txBody>
      </p:sp>
    </p:spTree>
    <p:extLst>
      <p:ext uri="{BB962C8B-B14F-4D97-AF65-F5344CB8AC3E}">
        <p14:creationId xmlns:p14="http://schemas.microsoft.com/office/powerpoint/2010/main" val="9018647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2DC7F32-6C7E-40C6-364E-E5BE9370F6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2C955AC-CC6B-50E0-599A-3F02185AD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35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C45DB1-36F9-46A3-14B5-382187C18AFF}"/>
              </a:ext>
            </a:extLst>
          </p:cNvPr>
          <p:cNvSpPr txBox="1"/>
          <p:nvPr/>
        </p:nvSpPr>
        <p:spPr>
          <a:xfrm>
            <a:off x="342502" y="157758"/>
            <a:ext cx="115069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chemeClr val="accent6">
                    <a:lumMod val="75000"/>
                  </a:schemeClr>
                </a:solidFill>
              </a:rPr>
              <a:t>Two (standard) ways to look at the logical context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AA28920-27D4-98DB-011F-906F2519FCE4}"/>
                  </a:ext>
                </a:extLst>
              </p:cNvPr>
              <p:cNvSpPr txBox="1"/>
              <p:nvPr/>
            </p:nvSpPr>
            <p:spPr>
              <a:xfrm>
                <a:off x="342502" y="1223003"/>
                <a:ext cx="1095120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/>
                  <a:t>Algebra: set of elements together with some operations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∧,∨,¬</m:t>
                        </m:r>
                      </m:e>
                    </m:d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AA28920-27D4-98DB-011F-906F2519FC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502" y="1223003"/>
                <a:ext cx="10951203" cy="584775"/>
              </a:xfrm>
              <a:prstGeom prst="rect">
                <a:avLst/>
              </a:prstGeom>
              <a:blipFill>
                <a:blip r:embed="rId2"/>
                <a:stretch>
                  <a:fillRect l="-1391" t="-12500" b="-34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86D0B17-6F9E-0A1E-40F7-F803C8324CFC}"/>
                  </a:ext>
                </a:extLst>
              </p:cNvPr>
              <p:cNvSpPr txBox="1"/>
              <p:nvPr/>
            </p:nvSpPr>
            <p:spPr>
              <a:xfrm>
                <a:off x="342502" y="2712839"/>
                <a:ext cx="10062127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/>
                  <a:t>Partially ordered set (POSET): ordered set of elements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≼</m:t>
                        </m:r>
                      </m:e>
                    </m:d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86D0B17-6F9E-0A1E-40F7-F803C8324C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502" y="2712839"/>
                <a:ext cx="10062127" cy="584775"/>
              </a:xfrm>
              <a:prstGeom prst="rect">
                <a:avLst/>
              </a:prstGeom>
              <a:blipFill>
                <a:blip r:embed="rId3"/>
                <a:stretch>
                  <a:fillRect l="-1514" t="-12500" b="-34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35202B48-F679-0351-6D8B-0107C176D44A}"/>
              </a:ext>
            </a:extLst>
          </p:cNvPr>
          <p:cNvSpPr txBox="1"/>
          <p:nvPr/>
        </p:nvSpPr>
        <p:spPr>
          <a:xfrm>
            <a:off x="1526959" y="1955680"/>
            <a:ext cx="567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Geometry, probability, measure theory related to this view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6A5A6A3-054A-9DC8-FFE3-88A3087B7D70}"/>
              </a:ext>
            </a:extLst>
          </p:cNvPr>
          <p:cNvCxnSpPr/>
          <p:nvPr/>
        </p:nvCxnSpPr>
        <p:spPr>
          <a:xfrm>
            <a:off x="1340528" y="1807778"/>
            <a:ext cx="186431" cy="2958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3773477-1D1D-28EE-317D-59D8E417915F}"/>
              </a:ext>
            </a:extLst>
          </p:cNvPr>
          <p:cNvSpPr txBox="1"/>
          <p:nvPr/>
        </p:nvSpPr>
        <p:spPr>
          <a:xfrm>
            <a:off x="1535837" y="3430734"/>
            <a:ext cx="5042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System composition/decoupling related to this view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08A5B35-58E6-1847-8BF0-1ACAED38D795}"/>
              </a:ext>
            </a:extLst>
          </p:cNvPr>
          <p:cNvCxnSpPr>
            <a:endCxn id="14" idx="1"/>
          </p:cNvCxnSpPr>
          <p:nvPr/>
        </p:nvCxnSpPr>
        <p:spPr>
          <a:xfrm>
            <a:off x="1278384" y="3257069"/>
            <a:ext cx="257453" cy="3583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F6FCEF7-7178-3278-7096-F3ABA295888B}"/>
                  </a:ext>
                </a:extLst>
              </p:cNvPr>
              <p:cNvSpPr txBox="1"/>
              <p:nvPr/>
            </p:nvSpPr>
            <p:spPr>
              <a:xfrm>
                <a:off x="1782595" y="4213001"/>
                <a:ext cx="561679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𝑠𝑢𝑝𝑟𝑒𝑚𝑢𝑚</m:t>
                      </m:r>
                      <m:d>
                        <m:d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</m:e>
                      </m:d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∨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F6FCEF7-7178-3278-7096-F3ABA29588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2595" y="4213001"/>
                <a:ext cx="5616794" cy="646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887039F-40AB-170E-9A9A-36CB6C290366}"/>
                  </a:ext>
                </a:extLst>
              </p:cNvPr>
              <p:cNvSpPr txBox="1"/>
              <p:nvPr/>
            </p:nvSpPr>
            <p:spPr>
              <a:xfrm>
                <a:off x="2626319" y="4955898"/>
                <a:ext cx="3929345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3600" i="1" smtClean="0">
                          <a:latin typeface="Cambria Math" panose="02040503050406030204" pitchFamily="18" charset="0"/>
                        </a:rPr>
                        <m:t>∨</m:t>
                      </m:r>
                      <m:r>
                        <a:rPr lang="en-US" sz="360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36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3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≼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887039F-40AB-170E-9A9A-36CB6C2903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6319" y="4955898"/>
                <a:ext cx="3929345" cy="6463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E45B6120-5D40-FFED-D479-D5052794834D}"/>
              </a:ext>
            </a:extLst>
          </p:cNvPr>
          <p:cNvSpPr txBox="1"/>
          <p:nvPr/>
        </p:nvSpPr>
        <p:spPr>
          <a:xfrm>
            <a:off x="549885" y="4815411"/>
            <a:ext cx="1232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connection</a:t>
            </a:r>
          </a:p>
        </p:txBody>
      </p:sp>
    </p:spTree>
    <p:extLst>
      <p:ext uri="{BB962C8B-B14F-4D97-AF65-F5344CB8AC3E}">
        <p14:creationId xmlns:p14="http://schemas.microsoft.com/office/powerpoint/2010/main" val="41380345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2DC7F32-6C7E-40C6-364E-E5BE9370F6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2C955AC-CC6B-50E0-599A-3F02185AD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36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76B4DB-51FF-8843-566B-FD6965CF3D25}"/>
              </a:ext>
            </a:extLst>
          </p:cNvPr>
          <p:cNvSpPr txBox="1"/>
          <p:nvPr/>
        </p:nvSpPr>
        <p:spPr>
          <a:xfrm>
            <a:off x="233657" y="146304"/>
            <a:ext cx="117246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Functions in a Boolean algebra have a standard representation important for us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5CB04576-1DAB-1531-15BC-EC37BB0315B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29399000"/>
                  </p:ext>
                </p:extLst>
              </p:nvPr>
            </p:nvGraphicFramePr>
            <p:xfrm>
              <a:off x="1078783" y="1201348"/>
              <a:ext cx="4049760" cy="1854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06220">
                      <a:extLst>
                        <a:ext uri="{9D8B030D-6E8A-4147-A177-3AD203B41FA5}">
                          <a16:colId xmlns:a16="http://schemas.microsoft.com/office/drawing/2014/main" val="758618477"/>
                        </a:ext>
                      </a:extLst>
                    </a:gridCol>
                    <a:gridCol w="506220">
                      <a:extLst>
                        <a:ext uri="{9D8B030D-6E8A-4147-A177-3AD203B41FA5}">
                          <a16:colId xmlns:a16="http://schemas.microsoft.com/office/drawing/2014/main" val="1098698035"/>
                        </a:ext>
                      </a:extLst>
                    </a:gridCol>
                    <a:gridCol w="506220">
                      <a:extLst>
                        <a:ext uri="{9D8B030D-6E8A-4147-A177-3AD203B41FA5}">
                          <a16:colId xmlns:a16="http://schemas.microsoft.com/office/drawing/2014/main" val="2165272067"/>
                        </a:ext>
                      </a:extLst>
                    </a:gridCol>
                    <a:gridCol w="506220">
                      <a:extLst>
                        <a:ext uri="{9D8B030D-6E8A-4147-A177-3AD203B41FA5}">
                          <a16:colId xmlns:a16="http://schemas.microsoft.com/office/drawing/2014/main" val="2205174137"/>
                        </a:ext>
                      </a:extLst>
                    </a:gridCol>
                    <a:gridCol w="506220">
                      <a:extLst>
                        <a:ext uri="{9D8B030D-6E8A-4147-A177-3AD203B41FA5}">
                          <a16:colId xmlns:a16="http://schemas.microsoft.com/office/drawing/2014/main" val="3149540826"/>
                        </a:ext>
                      </a:extLst>
                    </a:gridCol>
                    <a:gridCol w="506220">
                      <a:extLst>
                        <a:ext uri="{9D8B030D-6E8A-4147-A177-3AD203B41FA5}">
                          <a16:colId xmlns:a16="http://schemas.microsoft.com/office/drawing/2014/main" val="4004705110"/>
                        </a:ext>
                      </a:extLst>
                    </a:gridCol>
                    <a:gridCol w="506220">
                      <a:extLst>
                        <a:ext uri="{9D8B030D-6E8A-4147-A177-3AD203B41FA5}">
                          <a16:colId xmlns:a16="http://schemas.microsoft.com/office/drawing/2014/main" val="771042273"/>
                        </a:ext>
                      </a:extLst>
                    </a:gridCol>
                    <a:gridCol w="506220">
                      <a:extLst>
                        <a:ext uri="{9D8B030D-6E8A-4147-A177-3AD203B41FA5}">
                          <a16:colId xmlns:a16="http://schemas.microsoft.com/office/drawing/2014/main" val="64471365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𝒎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𝒎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𝒎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𝒎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0356836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8126746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448643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13392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2404416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5CB04576-1DAB-1531-15BC-EC37BB0315B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29399000"/>
                  </p:ext>
                </p:extLst>
              </p:nvPr>
            </p:nvGraphicFramePr>
            <p:xfrm>
              <a:off x="1078783" y="1201348"/>
              <a:ext cx="4049760" cy="1854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06220">
                      <a:extLst>
                        <a:ext uri="{9D8B030D-6E8A-4147-A177-3AD203B41FA5}">
                          <a16:colId xmlns:a16="http://schemas.microsoft.com/office/drawing/2014/main" val="758618477"/>
                        </a:ext>
                      </a:extLst>
                    </a:gridCol>
                    <a:gridCol w="506220">
                      <a:extLst>
                        <a:ext uri="{9D8B030D-6E8A-4147-A177-3AD203B41FA5}">
                          <a16:colId xmlns:a16="http://schemas.microsoft.com/office/drawing/2014/main" val="1098698035"/>
                        </a:ext>
                      </a:extLst>
                    </a:gridCol>
                    <a:gridCol w="506220">
                      <a:extLst>
                        <a:ext uri="{9D8B030D-6E8A-4147-A177-3AD203B41FA5}">
                          <a16:colId xmlns:a16="http://schemas.microsoft.com/office/drawing/2014/main" val="2165272067"/>
                        </a:ext>
                      </a:extLst>
                    </a:gridCol>
                    <a:gridCol w="506220">
                      <a:extLst>
                        <a:ext uri="{9D8B030D-6E8A-4147-A177-3AD203B41FA5}">
                          <a16:colId xmlns:a16="http://schemas.microsoft.com/office/drawing/2014/main" val="2205174137"/>
                        </a:ext>
                      </a:extLst>
                    </a:gridCol>
                    <a:gridCol w="506220">
                      <a:extLst>
                        <a:ext uri="{9D8B030D-6E8A-4147-A177-3AD203B41FA5}">
                          <a16:colId xmlns:a16="http://schemas.microsoft.com/office/drawing/2014/main" val="3149540826"/>
                        </a:ext>
                      </a:extLst>
                    </a:gridCol>
                    <a:gridCol w="506220">
                      <a:extLst>
                        <a:ext uri="{9D8B030D-6E8A-4147-A177-3AD203B41FA5}">
                          <a16:colId xmlns:a16="http://schemas.microsoft.com/office/drawing/2014/main" val="4004705110"/>
                        </a:ext>
                      </a:extLst>
                    </a:gridCol>
                    <a:gridCol w="506220">
                      <a:extLst>
                        <a:ext uri="{9D8B030D-6E8A-4147-A177-3AD203B41FA5}">
                          <a16:colId xmlns:a16="http://schemas.microsoft.com/office/drawing/2014/main" val="771042273"/>
                        </a:ext>
                      </a:extLst>
                    </a:gridCol>
                    <a:gridCol w="506220">
                      <a:extLst>
                        <a:ext uri="{9D8B030D-6E8A-4147-A177-3AD203B41FA5}">
                          <a16:colId xmlns:a16="http://schemas.microsoft.com/office/drawing/2014/main" val="64471365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205" t="-1639" r="-707229" b="-4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000" t="-1639" r="-598810" b="-4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2410" t="-1639" r="-506024" b="-4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02410" t="-1639" r="-406024" b="-4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02410" t="-1639" r="-306024" b="-4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96429" t="-1639" r="-202381" b="-4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03614" t="-1639" r="-104819" b="-4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03614" t="-1639" r="-4819" b="-4229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0356836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8126746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448643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13392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24044166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6F94823-0420-0BD2-927C-BB4BA133065A}"/>
              </a:ext>
            </a:extLst>
          </p:cNvPr>
          <p:cNvCxnSpPr>
            <a:cxnSpLocks/>
          </p:cNvCxnSpPr>
          <p:nvPr/>
        </p:nvCxnSpPr>
        <p:spPr>
          <a:xfrm flipV="1">
            <a:off x="2407920" y="3194304"/>
            <a:ext cx="499872" cy="3535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4BCDB26-EC7F-2837-2610-281B8F756EDB}"/>
                  </a:ext>
                </a:extLst>
              </p:cNvPr>
              <p:cNvSpPr txBox="1"/>
              <p:nvPr/>
            </p:nvSpPr>
            <p:spPr>
              <a:xfrm>
                <a:off x="713232" y="3547872"/>
                <a:ext cx="25875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acc>
                  </m:oMath>
                </a14:m>
                <a:r>
                  <a:rPr lang="en-US" dirty="0"/>
                  <a:t> is a function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4BCDB26-EC7F-2837-2610-281B8F756E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232" y="3547872"/>
                <a:ext cx="2587503" cy="369332"/>
              </a:xfrm>
              <a:prstGeom prst="rect">
                <a:avLst/>
              </a:prstGeom>
              <a:blipFill>
                <a:blip r:embed="rId3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13A17F1-B38D-FB6E-723F-AE5A8C787584}"/>
                  </a:ext>
                </a:extLst>
              </p:cNvPr>
              <p:cNvSpPr txBox="1"/>
              <p:nvPr/>
            </p:nvSpPr>
            <p:spPr>
              <a:xfrm>
                <a:off x="3858768" y="3587372"/>
                <a:ext cx="33161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acc>
                  </m:oMath>
                </a14:m>
                <a:r>
                  <a:rPr lang="en-US" dirty="0"/>
                  <a:t> is the disjunction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13A17F1-B38D-FB6E-723F-AE5A8C7875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8768" y="3587372"/>
                <a:ext cx="3316164" cy="369332"/>
              </a:xfrm>
              <a:prstGeom prst="rect">
                <a:avLst/>
              </a:prstGeom>
              <a:blipFill>
                <a:blip r:embed="rId4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2E863A9-B2C9-C923-E50F-98B7DBEB2C99}"/>
              </a:ext>
            </a:extLst>
          </p:cNvPr>
          <p:cNvCxnSpPr>
            <a:cxnSpLocks/>
          </p:cNvCxnSpPr>
          <p:nvPr/>
        </p:nvCxnSpPr>
        <p:spPr>
          <a:xfrm flipH="1" flipV="1">
            <a:off x="4187952" y="3227832"/>
            <a:ext cx="829056" cy="2865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CB4A12E-19F0-B235-3234-EE78344A21CC}"/>
                  </a:ext>
                </a:extLst>
              </p:cNvPr>
              <p:cNvSpPr txBox="1"/>
              <p:nvPr/>
            </p:nvSpPr>
            <p:spPr>
              <a:xfrm>
                <a:off x="5809488" y="909052"/>
                <a:ext cx="5145024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dirty="0"/>
                  <a:t> each picks a line of the table, and can be expressed as the conjunction that takes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/>
                  <a:t> once, negated or not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CB4A12E-19F0-B235-3234-EE78344A21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9488" y="909052"/>
                <a:ext cx="5145024" cy="923330"/>
              </a:xfrm>
              <a:prstGeom prst="rect">
                <a:avLst/>
              </a:prstGeom>
              <a:blipFill>
                <a:blip r:embed="rId5"/>
                <a:stretch>
                  <a:fillRect l="-948" t="-3289"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740D9DB-BD40-94DE-E4C7-AEC903D3B444}"/>
                  </a:ext>
                </a:extLst>
              </p:cNvPr>
              <p:cNvSpPr txBox="1"/>
              <p:nvPr/>
            </p:nvSpPr>
            <p:spPr>
              <a:xfrm>
                <a:off x="6492239" y="1936465"/>
                <a:ext cx="2609089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∧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∧¬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=¬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∧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¬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∧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¬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∧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∧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∧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¬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∧¬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740D9DB-BD40-94DE-E4C7-AEC903D3B4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2239" y="1936465"/>
                <a:ext cx="2609089" cy="120032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D3B3E0C-34F4-D386-4A35-4F4D03EC7E86}"/>
                  </a:ext>
                </a:extLst>
              </p:cNvPr>
              <p:cNvSpPr txBox="1"/>
              <p:nvPr/>
            </p:nvSpPr>
            <p:spPr>
              <a:xfrm>
                <a:off x="3356263" y="4029732"/>
                <a:ext cx="586814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∧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∧¬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∨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¬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∧¬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∧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∨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∧¬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∧¬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D3B3E0C-34F4-D386-4A35-4F4D03EC7E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6263" y="4029732"/>
                <a:ext cx="5868145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B1301842-F174-ADC4-A2F2-1D921158676C}"/>
              </a:ext>
            </a:extLst>
          </p:cNvPr>
          <p:cNvSpPr txBox="1"/>
          <p:nvPr/>
        </p:nvSpPr>
        <p:spPr>
          <a:xfrm>
            <a:off x="9015984" y="2202100"/>
            <a:ext cx="15865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minterms</a:t>
            </a:r>
            <a:endParaRPr lang="en-US" sz="28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485E918-ED14-9ACC-9F93-E42532C5690B}"/>
              </a:ext>
            </a:extLst>
          </p:cNvPr>
          <p:cNvSpPr txBox="1"/>
          <p:nvPr/>
        </p:nvSpPr>
        <p:spPr>
          <a:xfrm>
            <a:off x="4328160" y="4407668"/>
            <a:ext cx="36617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disjunctive normal form</a:t>
            </a:r>
          </a:p>
        </p:txBody>
      </p:sp>
    </p:spTree>
    <p:extLst>
      <p:ext uri="{BB962C8B-B14F-4D97-AF65-F5344CB8AC3E}">
        <p14:creationId xmlns:p14="http://schemas.microsoft.com/office/powerpoint/2010/main" val="3060020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2A52EDD-0D9E-6D11-F04B-4A07DF20C4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214759A-0F31-A93D-0076-122B039FC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37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BBA1979-E777-6AF1-044F-DCDD1C28C934}"/>
              </a:ext>
            </a:extLst>
          </p:cNvPr>
          <p:cNvGrpSpPr/>
          <p:nvPr/>
        </p:nvGrpSpPr>
        <p:grpSpPr>
          <a:xfrm>
            <a:off x="302894" y="2937282"/>
            <a:ext cx="7853959" cy="1612873"/>
            <a:chOff x="385005" y="468708"/>
            <a:chExt cx="7853959" cy="161287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8D9D48D-6BC1-7302-B797-F122FF415FE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5005" y="468708"/>
              <a:ext cx="7853959" cy="692243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4357CE1-137A-FBCF-656C-0B3FE5BDBEA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66" t="146"/>
            <a:stretch/>
          </p:blipFill>
          <p:spPr>
            <a:xfrm>
              <a:off x="385005" y="1054608"/>
              <a:ext cx="7853959" cy="1026973"/>
            </a:xfrm>
            <a:prstGeom prst="rect">
              <a:avLst/>
            </a:prstGeom>
          </p:spPr>
        </p:pic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F525EF2E-F09E-F40C-7514-B01FB820D4B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6"/>
          <a:stretch/>
        </p:blipFill>
        <p:spPr>
          <a:xfrm>
            <a:off x="302894" y="1017370"/>
            <a:ext cx="8191317" cy="151741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11B0503-2AE0-7E58-4120-F21FAD72E8B2}"/>
              </a:ext>
            </a:extLst>
          </p:cNvPr>
          <p:cNvSpPr txBox="1"/>
          <p:nvPr/>
        </p:nvSpPr>
        <p:spPr>
          <a:xfrm>
            <a:off x="233657" y="146304"/>
            <a:ext cx="14428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Formally</a:t>
            </a:r>
          </a:p>
        </p:txBody>
      </p:sp>
    </p:spTree>
    <p:extLst>
      <p:ext uri="{BB962C8B-B14F-4D97-AF65-F5344CB8AC3E}">
        <p14:creationId xmlns:p14="http://schemas.microsoft.com/office/powerpoint/2010/main" val="38442831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B5AA6-6A80-288A-ED2F-2D37DC91B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Logic of verifiable statements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2DE5CE-856F-8A80-6672-9263A28E92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80D31A-7194-8549-3919-40BFFC3B7F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9A0D7E-ADCC-88CA-5217-A37B18243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99875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77D6EC1-DFF8-97C7-A9DA-BCDB9C77D4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CBCE4D4-6651-AC02-8A0D-0694016B5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39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DAE6C2-08A1-293A-6524-3DAC1776D6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1" t="10074" r="343" b="1724"/>
          <a:stretch/>
        </p:blipFill>
        <p:spPr>
          <a:xfrm>
            <a:off x="304801" y="300228"/>
            <a:ext cx="9442703" cy="22426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39DCF5C-3674-C9C6-FC36-3F396D51A4A7}"/>
              </a:ext>
            </a:extLst>
          </p:cNvPr>
          <p:cNvSpPr txBox="1"/>
          <p:nvPr/>
        </p:nvSpPr>
        <p:spPr>
          <a:xfrm>
            <a:off x="304800" y="2781779"/>
            <a:ext cx="104501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New axiom to bring in the idea that some statements are experimentally verifiable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52">
                <a:extLst>
                  <a:ext uri="{FF2B5EF4-FFF2-40B4-BE49-F238E27FC236}">
                    <a16:creationId xmlns:a16="http://schemas.microsoft.com/office/drawing/2014/main" id="{B5CC7F82-B8A0-0678-D25E-8E9D75C35E80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419906" y="3903517"/>
              <a:ext cx="2220608" cy="15240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331633">
                      <a:extLst>
                        <a:ext uri="{9D8B030D-6E8A-4147-A177-3AD203B41FA5}">
                          <a16:colId xmlns:a16="http://schemas.microsoft.com/office/drawing/2014/main" val="3919644959"/>
                        </a:ext>
                      </a:extLst>
                    </a:gridCol>
                    <a:gridCol w="1888975">
                      <a:extLst>
                        <a:ext uri="{9D8B030D-6E8A-4147-A177-3AD203B41FA5}">
                          <a16:colId xmlns:a16="http://schemas.microsoft.com/office/drawing/2014/main" val="3379705832"/>
                        </a:ext>
                      </a:extLst>
                    </a:gridCol>
                  </a:tblGrid>
                  <a:tr h="26915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648586678"/>
                      </a:ext>
                    </a:extLst>
                  </a:tr>
                  <a:tr h="269155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T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chemeClr val="accent6"/>
                              </a:solidFill>
                            </a:rPr>
                            <a:t>SUCCESS (in finite time)</a:t>
                          </a:r>
                          <a:endParaRPr lang="en-US" sz="1400" dirty="0"/>
                        </a:p>
                      </a:txBody>
                      <a:tcPr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5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39576678"/>
                      </a:ext>
                    </a:extLst>
                  </a:tr>
                  <a:tr h="269155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/>
                            <a:t>UNDEFINED</a:t>
                          </a:r>
                        </a:p>
                      </a:txBody>
                      <a:tcPr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35337734"/>
                      </a:ext>
                    </a:extLst>
                  </a:tr>
                  <a:tr h="269155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F</a:t>
                          </a: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accent2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/>
                            <a:t>UNDEFINED</a:t>
                          </a: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68961383"/>
                      </a:ext>
                    </a:extLst>
                  </a:tr>
                  <a:tr h="269155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rgbClr val="FF0000"/>
                              </a:solidFill>
                            </a:rPr>
                            <a:t>FAILURE (in finite time)</a:t>
                          </a:r>
                          <a:endParaRPr lang="en-US" sz="1400" dirty="0"/>
                        </a:p>
                      </a:txBody>
                      <a:tcPr>
                        <a:solidFill>
                          <a:schemeClr val="accent2">
                            <a:lumMod val="5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7085643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52">
                <a:extLst>
                  <a:ext uri="{FF2B5EF4-FFF2-40B4-BE49-F238E27FC236}">
                    <a16:creationId xmlns:a16="http://schemas.microsoft.com/office/drawing/2014/main" id="{B5CC7F82-B8A0-0678-D25E-8E9D75C35E80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419906" y="3903517"/>
              <a:ext cx="2220608" cy="15240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331633">
                      <a:extLst>
                        <a:ext uri="{9D8B030D-6E8A-4147-A177-3AD203B41FA5}">
                          <a16:colId xmlns:a16="http://schemas.microsoft.com/office/drawing/2014/main" val="3919644959"/>
                        </a:ext>
                      </a:extLst>
                    </a:gridCol>
                    <a:gridCol w="1888975">
                      <a:extLst>
                        <a:ext uri="{9D8B030D-6E8A-4147-A177-3AD203B41FA5}">
                          <a16:colId xmlns:a16="http://schemas.microsoft.com/office/drawing/2014/main" val="3379705832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r="-567273" b="-4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7685" r="-322" b="-42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48586678"/>
                      </a:ext>
                    </a:extLst>
                  </a:tr>
                  <a:tr h="304800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T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chemeClr val="accent6"/>
                              </a:solidFill>
                            </a:rPr>
                            <a:t>SUCCESS (in finite time)</a:t>
                          </a:r>
                          <a:endParaRPr lang="en-US" sz="1400" dirty="0"/>
                        </a:p>
                      </a:txBody>
                      <a:tcPr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5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39576678"/>
                      </a:ext>
                    </a:extLst>
                  </a:tr>
                  <a:tr h="30480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/>
                            <a:t>UNDEFINED</a:t>
                          </a:r>
                        </a:p>
                      </a:txBody>
                      <a:tcPr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35337734"/>
                      </a:ext>
                    </a:extLst>
                  </a:tr>
                  <a:tr h="304800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F</a:t>
                          </a: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accent2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/>
                            <a:t>UNDEFINED</a:t>
                          </a: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68961383"/>
                      </a:ext>
                    </a:extLst>
                  </a:tr>
                  <a:tr h="30480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rgbClr val="FF0000"/>
                              </a:solidFill>
                            </a:rPr>
                            <a:t>FAILURE (in finite time)</a:t>
                          </a:r>
                          <a:endParaRPr lang="en-US" sz="1400" dirty="0"/>
                        </a:p>
                      </a:txBody>
                      <a:tcPr>
                        <a:solidFill>
                          <a:schemeClr val="accent2">
                            <a:lumMod val="5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7085643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0BCD2086-0E02-2BED-1B33-7D4F4B01AB60}"/>
              </a:ext>
            </a:extLst>
          </p:cNvPr>
          <p:cNvSpPr txBox="1"/>
          <p:nvPr/>
        </p:nvSpPr>
        <p:spPr>
          <a:xfrm>
            <a:off x="371856" y="3352050"/>
            <a:ext cx="11407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statement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3F5836F-8B0D-A44A-5C7E-7B4EDE7E179F}"/>
              </a:ext>
            </a:extLst>
          </p:cNvPr>
          <p:cNvSpPr txBox="1"/>
          <p:nvPr/>
        </p:nvSpPr>
        <p:spPr>
          <a:xfrm>
            <a:off x="2652559" y="3352050"/>
            <a:ext cx="1830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experimental test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AE878A7-A288-50F1-AEB3-0C3B584D5C05}"/>
              </a:ext>
            </a:extLst>
          </p:cNvPr>
          <p:cNvCxnSpPr/>
          <p:nvPr/>
        </p:nvCxnSpPr>
        <p:spPr>
          <a:xfrm>
            <a:off x="1225296" y="3721382"/>
            <a:ext cx="287322" cy="2897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1D0A6FB-8C05-4C49-807A-BA8ED1F3D324}"/>
              </a:ext>
            </a:extLst>
          </p:cNvPr>
          <p:cNvCxnSpPr/>
          <p:nvPr/>
        </p:nvCxnSpPr>
        <p:spPr>
          <a:xfrm flipH="1">
            <a:off x="2731008" y="3680920"/>
            <a:ext cx="225552" cy="3058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DFC9933C-4B2A-17B1-DC98-7806308A9D67}"/>
              </a:ext>
            </a:extLst>
          </p:cNvPr>
          <p:cNvSpPr txBox="1"/>
          <p:nvPr/>
        </p:nvSpPr>
        <p:spPr>
          <a:xfrm>
            <a:off x="426719" y="5573076"/>
            <a:ext cx="4189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Tests may or may not terminate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0F6DFEB-C1F2-B362-496D-5283135419DD}"/>
              </a:ext>
            </a:extLst>
          </p:cNvPr>
          <p:cNvSpPr txBox="1"/>
          <p:nvPr/>
        </p:nvSpPr>
        <p:spPr>
          <a:xfrm>
            <a:off x="4780455" y="3303352"/>
            <a:ext cx="48911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Statements are verifiable if there is a test that always terminates successfully if the statement is true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52">
                <a:extLst>
                  <a:ext uri="{FF2B5EF4-FFF2-40B4-BE49-F238E27FC236}">
                    <a16:creationId xmlns:a16="http://schemas.microsoft.com/office/drawing/2014/main" id="{416351FD-A03E-CF40-58D6-A81D55311B5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30812837"/>
                  </p:ext>
                </p:extLst>
              </p:nvPr>
            </p:nvGraphicFramePr>
            <p:xfrm>
              <a:off x="5931818" y="4673817"/>
              <a:ext cx="2220608" cy="12192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331633">
                      <a:extLst>
                        <a:ext uri="{9D8B030D-6E8A-4147-A177-3AD203B41FA5}">
                          <a16:colId xmlns:a16="http://schemas.microsoft.com/office/drawing/2014/main" val="3919644959"/>
                        </a:ext>
                      </a:extLst>
                    </a:gridCol>
                    <a:gridCol w="1888975">
                      <a:extLst>
                        <a:ext uri="{9D8B030D-6E8A-4147-A177-3AD203B41FA5}">
                          <a16:colId xmlns:a16="http://schemas.microsoft.com/office/drawing/2014/main" val="3379705832"/>
                        </a:ext>
                      </a:extLst>
                    </a:gridCol>
                  </a:tblGrid>
                  <a:tr h="26915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648586678"/>
                      </a:ext>
                    </a:extLst>
                  </a:tr>
                  <a:tr h="26915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T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chemeClr val="accent6"/>
                              </a:solidFill>
                            </a:rPr>
                            <a:t>SUCCESS (in finite time)</a:t>
                          </a:r>
                          <a:endParaRPr lang="en-US" sz="1400" dirty="0"/>
                        </a:p>
                      </a:txBody>
                      <a:tcPr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5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39576678"/>
                      </a:ext>
                    </a:extLst>
                  </a:tr>
                  <a:tr h="269155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F</a:t>
                          </a: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accent2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/>
                            <a:t>UNDEFINED</a:t>
                          </a: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68961383"/>
                      </a:ext>
                    </a:extLst>
                  </a:tr>
                  <a:tr h="269155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rgbClr val="FF0000"/>
                              </a:solidFill>
                            </a:rPr>
                            <a:t>FAILURE (in finite time)</a:t>
                          </a:r>
                          <a:endParaRPr lang="en-US" sz="1400" dirty="0"/>
                        </a:p>
                      </a:txBody>
                      <a:tcPr>
                        <a:solidFill>
                          <a:schemeClr val="accent2">
                            <a:lumMod val="5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7085643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52">
                <a:extLst>
                  <a:ext uri="{FF2B5EF4-FFF2-40B4-BE49-F238E27FC236}">
                    <a16:creationId xmlns:a16="http://schemas.microsoft.com/office/drawing/2014/main" id="{416351FD-A03E-CF40-58D6-A81D55311B5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30812837"/>
                  </p:ext>
                </p:extLst>
              </p:nvPr>
            </p:nvGraphicFramePr>
            <p:xfrm>
              <a:off x="5931818" y="4673817"/>
              <a:ext cx="2220608" cy="12192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331633">
                      <a:extLst>
                        <a:ext uri="{9D8B030D-6E8A-4147-A177-3AD203B41FA5}">
                          <a16:colId xmlns:a16="http://schemas.microsoft.com/office/drawing/2014/main" val="3919644959"/>
                        </a:ext>
                      </a:extLst>
                    </a:gridCol>
                    <a:gridCol w="1888975">
                      <a:extLst>
                        <a:ext uri="{9D8B030D-6E8A-4147-A177-3AD203B41FA5}">
                          <a16:colId xmlns:a16="http://schemas.microsoft.com/office/drawing/2014/main" val="3379705832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r="-565455" b="-3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7742" r="-323" b="-32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48586678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T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chemeClr val="accent6"/>
                              </a:solidFill>
                            </a:rPr>
                            <a:t>SUCCESS (in finite time)</a:t>
                          </a:r>
                          <a:endParaRPr lang="en-US" sz="1400" dirty="0"/>
                        </a:p>
                      </a:txBody>
                      <a:tcPr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5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39576678"/>
                      </a:ext>
                    </a:extLst>
                  </a:tr>
                  <a:tr h="304800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F</a:t>
                          </a: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accent2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/>
                            <a:t>UNDEFINED</a:t>
                          </a: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68961383"/>
                      </a:ext>
                    </a:extLst>
                  </a:tr>
                  <a:tr h="30480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rgbClr val="FF0000"/>
                              </a:solidFill>
                            </a:rPr>
                            <a:t>FAILURE (in finite time)</a:t>
                          </a:r>
                          <a:endParaRPr lang="en-US" sz="1400" dirty="0"/>
                        </a:p>
                      </a:txBody>
                      <a:tcPr>
                        <a:solidFill>
                          <a:schemeClr val="accent2">
                            <a:lumMod val="5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70856430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18012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70BEED8-8414-A7B3-6D8E-30150BCE7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B0ABFCE-D056-DE2D-EF38-CAD82188A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4</a:t>
            </a:fld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F27801A-4993-696E-17B4-7BA034A4BCAA}"/>
              </a:ext>
            </a:extLst>
          </p:cNvPr>
          <p:cNvCxnSpPr>
            <a:cxnSpLocks/>
          </p:cNvCxnSpPr>
          <p:nvPr/>
        </p:nvCxnSpPr>
        <p:spPr>
          <a:xfrm flipH="1" flipV="1">
            <a:off x="9858452" y="1042416"/>
            <a:ext cx="523184" cy="2926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736E9A2-B3DE-0DDA-7BEE-E23A95B04E41}"/>
              </a:ext>
            </a:extLst>
          </p:cNvPr>
          <p:cNvSpPr txBox="1"/>
          <p:nvPr/>
        </p:nvSpPr>
        <p:spPr>
          <a:xfrm>
            <a:off x="10381636" y="1229187"/>
            <a:ext cx="1781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Guiding principle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4626708-8F06-0E0A-F7B2-D4C355D63780}"/>
                  </a:ext>
                </a:extLst>
              </p:cNvPr>
              <p:cNvSpPr txBox="1"/>
              <p:nvPr/>
            </p:nvSpPr>
            <p:spPr>
              <a:xfrm>
                <a:off x="1347651" y="2030152"/>
                <a:ext cx="488794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Universal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800" dirty="0"/>
                  <a:t> same for everybody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4626708-8F06-0E0A-F7B2-D4C355D637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7651" y="2030152"/>
                <a:ext cx="4887941" cy="523220"/>
              </a:xfrm>
              <a:prstGeom prst="rect">
                <a:avLst/>
              </a:prstGeom>
              <a:blipFill>
                <a:blip r:embed="rId2"/>
                <a:stretch>
                  <a:fillRect l="-2494" t="-10465" r="-1247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13E6967-BCDC-FE53-306C-84433B331CAE}"/>
                  </a:ext>
                </a:extLst>
              </p:cNvPr>
              <p:cNvSpPr txBox="1"/>
              <p:nvPr/>
            </p:nvSpPr>
            <p:spPr>
              <a:xfrm>
                <a:off x="1347651" y="2721063"/>
                <a:ext cx="796852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Non-contradictory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800" dirty="0"/>
                  <a:t> something is either true or false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13E6967-BCDC-FE53-306C-84433B331C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7651" y="2721063"/>
                <a:ext cx="7968528" cy="523220"/>
              </a:xfrm>
              <a:prstGeom prst="rect">
                <a:avLst/>
              </a:prstGeom>
              <a:blipFill>
                <a:blip r:embed="rId3"/>
                <a:stretch>
                  <a:fillRect l="-1530" t="-10465" r="-689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41F4816-9CE1-2AC5-38C8-D5DE360072BA}"/>
                  </a:ext>
                </a:extLst>
              </p:cNvPr>
              <p:cNvSpPr txBox="1"/>
              <p:nvPr/>
            </p:nvSpPr>
            <p:spPr>
              <a:xfrm>
                <a:off x="1347651" y="3415546"/>
                <a:ext cx="798321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Evidence based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800" dirty="0"/>
                  <a:t> truth is determined experimentally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41F4816-9CE1-2AC5-38C8-D5DE360072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7651" y="3415546"/>
                <a:ext cx="7983211" cy="523220"/>
              </a:xfrm>
              <a:prstGeom prst="rect">
                <a:avLst/>
              </a:prstGeom>
              <a:blipFill>
                <a:blip r:embed="rId4"/>
                <a:stretch>
                  <a:fillRect l="-1527" t="-10465" r="-229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DEF10501-973C-8050-BCFC-B775A859A85A}"/>
              </a:ext>
            </a:extLst>
          </p:cNvPr>
          <p:cNvSpPr txBox="1"/>
          <p:nvPr/>
        </p:nvSpPr>
        <p:spPr>
          <a:xfrm>
            <a:off x="365762" y="313692"/>
            <a:ext cx="114604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Principle of scientific objectivity: </a:t>
            </a:r>
            <a:r>
              <a:rPr lang="en-US" sz="4000" dirty="0"/>
              <a:t>science is universal, non-contradictory and evidence based.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7E609B5-D618-E37C-920A-AF76A17B8D63}"/>
              </a:ext>
            </a:extLst>
          </p:cNvPr>
          <p:cNvCxnSpPr>
            <a:cxnSpLocks/>
          </p:cNvCxnSpPr>
          <p:nvPr/>
        </p:nvCxnSpPr>
        <p:spPr>
          <a:xfrm flipH="1">
            <a:off x="6620807" y="2214540"/>
            <a:ext cx="1584409" cy="905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E2926D9-C6AB-9E22-A29E-4FF1DA26F674}"/>
              </a:ext>
            </a:extLst>
          </p:cNvPr>
          <p:cNvCxnSpPr>
            <a:cxnSpLocks/>
          </p:cNvCxnSpPr>
          <p:nvPr/>
        </p:nvCxnSpPr>
        <p:spPr>
          <a:xfrm flipH="1">
            <a:off x="7386452" y="2305112"/>
            <a:ext cx="866479" cy="4159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B3B5E928-66D1-F94B-88A7-AC9705CAD016}"/>
              </a:ext>
            </a:extLst>
          </p:cNvPr>
          <p:cNvSpPr txBox="1"/>
          <p:nvPr/>
        </p:nvSpPr>
        <p:spPr>
          <a:xfrm>
            <a:off x="8252931" y="1866726"/>
            <a:ext cx="31332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Suggest logic as fundamental …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C818934-D1C9-650B-CEB9-AF65BB4B2546}"/>
              </a:ext>
            </a:extLst>
          </p:cNvPr>
          <p:cNvSpPr txBox="1"/>
          <p:nvPr/>
        </p:nvSpPr>
        <p:spPr>
          <a:xfrm>
            <a:off x="9018576" y="2236058"/>
            <a:ext cx="14804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like mathematics!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347EA72-BD8C-4E90-01CA-476796C50872}"/>
              </a:ext>
            </a:extLst>
          </p:cNvPr>
          <p:cNvCxnSpPr>
            <a:cxnSpLocks/>
          </p:cNvCxnSpPr>
          <p:nvPr/>
        </p:nvCxnSpPr>
        <p:spPr>
          <a:xfrm flipH="1" flipV="1">
            <a:off x="5947039" y="3938766"/>
            <a:ext cx="529390" cy="2129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E6D6AD69-F3A9-7A2B-7F2A-06E798C795CC}"/>
              </a:ext>
            </a:extLst>
          </p:cNvPr>
          <p:cNvSpPr txBox="1"/>
          <p:nvPr/>
        </p:nvSpPr>
        <p:spPr>
          <a:xfrm>
            <a:off x="6476429" y="3986565"/>
            <a:ext cx="2430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 with some extensions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BBF041F-0D85-5B0E-E060-695DD2CA40E5}"/>
                  </a:ext>
                </a:extLst>
              </p:cNvPr>
              <p:cNvSpPr txBox="1"/>
              <p:nvPr/>
            </p:nvSpPr>
            <p:spPr>
              <a:xfrm>
                <a:off x="522783" y="4565874"/>
                <a:ext cx="8808079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3200" dirty="0">
                    <a:solidFill>
                      <a:schemeClr val="accent6">
                        <a:lumMod val="75000"/>
                      </a:schemeClr>
                    </a:solidFill>
                  </a:rPr>
                  <a:t> Logic of experimentally verifiable statements!</a:t>
                </a: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BBF041F-0D85-5B0E-E060-695DD2CA40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783" y="4565874"/>
                <a:ext cx="8808079" cy="584775"/>
              </a:xfrm>
              <a:prstGeom prst="rect">
                <a:avLst/>
              </a:prstGeom>
              <a:blipFill>
                <a:blip r:embed="rId5"/>
                <a:stretch>
                  <a:fillRect t="-12500" b="-34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0578239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77D6EC1-DFF8-97C7-A9DA-BCDB9C77D4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CBCE4D4-6651-AC02-8A0D-0694016B5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40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DAE6C2-08A1-293A-6524-3DAC1776D6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1" t="10074" r="343" b="1724"/>
          <a:stretch/>
        </p:blipFill>
        <p:spPr>
          <a:xfrm>
            <a:off x="304801" y="300228"/>
            <a:ext cx="9442703" cy="224268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10F6DFEB-C1F2-B362-496D-5283135419DD}"/>
              </a:ext>
            </a:extLst>
          </p:cNvPr>
          <p:cNvSpPr txBox="1"/>
          <p:nvPr/>
        </p:nvSpPr>
        <p:spPr>
          <a:xfrm>
            <a:off x="505968" y="2762774"/>
            <a:ext cx="72641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The tests are not objects in the mathematical framework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FEE1C30-C603-497F-C93E-0E1C7575AF88}"/>
              </a:ext>
            </a:extLst>
          </p:cNvPr>
          <p:cNvSpPr txBox="1"/>
          <p:nvPr/>
        </p:nvSpPr>
        <p:spPr>
          <a:xfrm>
            <a:off x="1042416" y="3299266"/>
            <a:ext cx="65836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Defining tests formally is cumbersome</a:t>
            </a:r>
          </a:p>
          <a:p>
            <a:r>
              <a:rPr lang="en-US" sz="2000" dirty="0"/>
              <a:t>Capturing which statements are verifiable is enough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528B98B-1240-1589-2769-B3857E2206A9}"/>
              </a:ext>
            </a:extLst>
          </p:cNvPr>
          <p:cNvSpPr txBox="1"/>
          <p:nvPr/>
        </p:nvSpPr>
        <p:spPr>
          <a:xfrm>
            <a:off x="505968" y="4192440"/>
            <a:ext cx="80182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Formally we are only “tagging” which statements are verifiable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1C6CCFC-548D-5184-452D-7172521F3FAC}"/>
              </a:ext>
            </a:extLst>
          </p:cNvPr>
          <p:cNvSpPr txBox="1"/>
          <p:nvPr/>
        </p:nvSpPr>
        <p:spPr>
          <a:xfrm>
            <a:off x="505968" y="4770843"/>
            <a:ext cx="577792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Only need to tag the verifiable statements:</a:t>
            </a:r>
            <a:br>
              <a:rPr lang="en-US" sz="2400" dirty="0"/>
            </a:br>
            <a:r>
              <a:rPr lang="en-US" sz="2400" dirty="0"/>
              <a:t>all other tests can be constructed from those</a:t>
            </a:r>
          </a:p>
        </p:txBody>
      </p:sp>
    </p:spTree>
    <p:extLst>
      <p:ext uri="{BB962C8B-B14F-4D97-AF65-F5344CB8AC3E}">
        <p14:creationId xmlns:p14="http://schemas.microsoft.com/office/powerpoint/2010/main" val="53201396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77D6EC1-DFF8-97C7-A9DA-BCDB9C77D4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CBCE4D4-6651-AC02-8A0D-0694016B5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41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DAE6C2-08A1-293A-6524-3DAC1776D6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1" t="10074" r="343" b="1724"/>
          <a:stretch/>
        </p:blipFill>
        <p:spPr>
          <a:xfrm>
            <a:off x="304801" y="300228"/>
            <a:ext cx="9442703" cy="224268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10F6DFEB-C1F2-B362-496D-5283135419DD}"/>
              </a:ext>
            </a:extLst>
          </p:cNvPr>
          <p:cNvSpPr txBox="1"/>
          <p:nvPr/>
        </p:nvSpPr>
        <p:spPr>
          <a:xfrm>
            <a:off x="505968" y="2762774"/>
            <a:ext cx="92372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Certainties and impossibilities are defined to be true and false, therefore</a:t>
            </a:r>
            <a:br>
              <a:rPr lang="en-US" sz="2400" dirty="0"/>
            </a:br>
            <a:r>
              <a:rPr lang="en-US" sz="2400" dirty="0"/>
              <a:t>a trivial test that always succeeds or fails is adequate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528B98B-1240-1589-2769-B3857E2206A9}"/>
                  </a:ext>
                </a:extLst>
              </p:cNvPr>
              <p:cNvSpPr txBox="1"/>
              <p:nvPr/>
            </p:nvSpPr>
            <p:spPr>
              <a:xfrm>
                <a:off x="505968" y="3857160"/>
                <a:ext cx="9253110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chemeClr val="accent6">
                        <a:lumMod val="75000"/>
                      </a:schemeClr>
                    </a:solidFill>
                  </a:rPr>
                  <a:t>If two statements are equivalent, the termination conditions on the tests</a:t>
                </a:r>
                <a:br>
                  <a:rPr lang="en-US" sz="2400" dirty="0">
                    <a:solidFill>
                      <a:schemeClr val="accent6">
                        <a:lumMod val="75000"/>
                      </a:schemeClr>
                    </a:solidFill>
                  </a:rPr>
                </a:br>
                <a:r>
                  <a:rPr lang="en-US" sz="2400" dirty="0">
                    <a:solidFill>
                      <a:schemeClr val="accent6">
                        <a:lumMod val="75000"/>
                      </a:schemeClr>
                    </a:solidFill>
                  </a:rPr>
                  <a:t>are the same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2400" dirty="0">
                    <a:solidFill>
                      <a:schemeClr val="accent6">
                        <a:lumMod val="75000"/>
                      </a:schemeClr>
                    </a:solidFill>
                  </a:rPr>
                  <a:t> we can use the same test</a:t>
                </a: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528B98B-1240-1589-2769-B3857E2206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968" y="3857160"/>
                <a:ext cx="9253110" cy="830997"/>
              </a:xfrm>
              <a:prstGeom prst="rect">
                <a:avLst/>
              </a:prstGeom>
              <a:blipFill>
                <a:blip r:embed="rId3"/>
                <a:stretch>
                  <a:fillRect l="-988" t="-5882" r="-66" b="-16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445838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AE0B703-F5BF-0E0F-E48D-F637144FE7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672B70F-CAFE-7209-0613-8E7573F9D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42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52">
                <a:extLst>
                  <a:ext uri="{FF2B5EF4-FFF2-40B4-BE49-F238E27FC236}">
                    <a16:creationId xmlns:a16="http://schemas.microsoft.com/office/drawing/2014/main" id="{D4360DD1-5504-159F-FB18-2DD0422B1D4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55403361"/>
                  </p:ext>
                </p:extLst>
              </p:nvPr>
            </p:nvGraphicFramePr>
            <p:xfrm>
              <a:off x="560979" y="1134450"/>
              <a:ext cx="3145733" cy="158496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469794">
                      <a:extLst>
                        <a:ext uri="{9D8B030D-6E8A-4147-A177-3AD203B41FA5}">
                          <a16:colId xmlns:a16="http://schemas.microsoft.com/office/drawing/2014/main" val="3919644959"/>
                        </a:ext>
                      </a:extLst>
                    </a:gridCol>
                    <a:gridCol w="2675939">
                      <a:extLst>
                        <a:ext uri="{9D8B030D-6E8A-4147-A177-3AD203B41FA5}">
                          <a16:colId xmlns:a16="http://schemas.microsoft.com/office/drawing/2014/main" val="3379705832"/>
                        </a:ext>
                      </a:extLst>
                    </a:gridCol>
                  </a:tblGrid>
                  <a:tr h="3962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648586678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T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accent6"/>
                              </a:solidFill>
                            </a:rPr>
                            <a:t>SUCCESS (in finite time)</a:t>
                          </a:r>
                          <a:endParaRPr lang="en-US" sz="2000" dirty="0"/>
                        </a:p>
                      </a:txBody>
                      <a:tcPr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5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39576678"/>
                      </a:ext>
                    </a:extLst>
                  </a:tr>
                  <a:tr h="396240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F</a:t>
                          </a: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accent2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/>
                            <a:t>UNDEFINED</a:t>
                          </a: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68961383"/>
                      </a:ext>
                    </a:extLst>
                  </a:tr>
                  <a:tr h="3962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>
                              <a:solidFill>
                                <a:srgbClr val="FF0000"/>
                              </a:solidFill>
                            </a:rPr>
                            <a:t>FAILURE (in finite time)</a:t>
                          </a:r>
                          <a:endParaRPr lang="en-US" sz="2000" dirty="0"/>
                        </a:p>
                      </a:txBody>
                      <a:tcPr>
                        <a:solidFill>
                          <a:schemeClr val="accent2">
                            <a:lumMod val="5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7085643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52">
                <a:extLst>
                  <a:ext uri="{FF2B5EF4-FFF2-40B4-BE49-F238E27FC236}">
                    <a16:creationId xmlns:a16="http://schemas.microsoft.com/office/drawing/2014/main" id="{D4360DD1-5504-159F-FB18-2DD0422B1D4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55403361"/>
                  </p:ext>
                </p:extLst>
              </p:nvPr>
            </p:nvGraphicFramePr>
            <p:xfrm>
              <a:off x="560979" y="1134450"/>
              <a:ext cx="3145733" cy="158496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469794">
                      <a:extLst>
                        <a:ext uri="{9D8B030D-6E8A-4147-A177-3AD203B41FA5}">
                          <a16:colId xmlns:a16="http://schemas.microsoft.com/office/drawing/2014/main" val="3919644959"/>
                        </a:ext>
                      </a:extLst>
                    </a:gridCol>
                    <a:gridCol w="2675939">
                      <a:extLst>
                        <a:ext uri="{9D8B030D-6E8A-4147-A177-3AD203B41FA5}">
                          <a16:colId xmlns:a16="http://schemas.microsoft.com/office/drawing/2014/main" val="3379705832"/>
                        </a:ext>
                      </a:extLst>
                    </a:gridCol>
                  </a:tblGrid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r="-572727" b="-327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7500" r="-227" b="-32769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48586678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T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accent6"/>
                              </a:solidFill>
                            </a:rPr>
                            <a:t>SUCCESS (in finite time)</a:t>
                          </a:r>
                          <a:endParaRPr lang="en-US" sz="2000" dirty="0"/>
                        </a:p>
                      </a:txBody>
                      <a:tcPr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5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39576678"/>
                      </a:ext>
                    </a:extLst>
                  </a:tr>
                  <a:tr h="396240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F</a:t>
                          </a: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accent2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/>
                            <a:t>UNDEFINED</a:t>
                          </a: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68961383"/>
                      </a:ext>
                    </a:extLst>
                  </a:tr>
                  <a:tr h="3962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>
                              <a:solidFill>
                                <a:srgbClr val="FF0000"/>
                              </a:solidFill>
                            </a:rPr>
                            <a:t>FAILURE (in finite time)</a:t>
                          </a:r>
                          <a:endParaRPr lang="en-US" sz="2000" dirty="0"/>
                        </a:p>
                      </a:txBody>
                      <a:tcPr>
                        <a:solidFill>
                          <a:schemeClr val="accent2">
                            <a:lumMod val="5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7085643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52">
                <a:extLst>
                  <a:ext uri="{FF2B5EF4-FFF2-40B4-BE49-F238E27FC236}">
                    <a16:creationId xmlns:a16="http://schemas.microsoft.com/office/drawing/2014/main" id="{C27B7180-B3F9-B1A5-1604-8EDDA7724A0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85836741"/>
                  </p:ext>
                </p:extLst>
              </p:nvPr>
            </p:nvGraphicFramePr>
            <p:xfrm>
              <a:off x="5248789" y="1134450"/>
              <a:ext cx="3150263" cy="158496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470472">
                      <a:extLst>
                        <a:ext uri="{9D8B030D-6E8A-4147-A177-3AD203B41FA5}">
                          <a16:colId xmlns:a16="http://schemas.microsoft.com/office/drawing/2014/main" val="3919644959"/>
                        </a:ext>
                      </a:extLst>
                    </a:gridCol>
                    <a:gridCol w="2679791">
                      <a:extLst>
                        <a:ext uri="{9D8B030D-6E8A-4147-A177-3AD203B41FA5}">
                          <a16:colId xmlns:a16="http://schemas.microsoft.com/office/drawing/2014/main" val="3379705832"/>
                        </a:ext>
                      </a:extLst>
                    </a:gridCol>
                  </a:tblGrid>
                  <a:tr h="26915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¬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¬</m:t>
                                    </m:r>
                                  </m:sub>
                                </m:s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648586678"/>
                      </a:ext>
                    </a:extLst>
                  </a:tr>
                  <a:tr h="269155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T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accent6"/>
                              </a:solidFill>
                            </a:rPr>
                            <a:t>SUCCESS (in finite time)</a:t>
                          </a:r>
                          <a:endParaRPr lang="en-US" sz="2000" dirty="0"/>
                        </a:p>
                      </a:txBody>
                      <a:tcPr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5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39576678"/>
                      </a:ext>
                    </a:extLst>
                  </a:tr>
                  <a:tr h="269155">
                    <a:tc vMerge="1">
                      <a:txBody>
                        <a:bodyPr/>
                        <a:lstStyle/>
                        <a:p>
                          <a:pPr algn="ctr"/>
                          <a:endParaRPr lang="en-US" sz="1400" dirty="0"/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accent2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/>
                            <a:t>UNDEFINED</a:t>
                          </a: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68961383"/>
                      </a:ext>
                    </a:extLst>
                  </a:tr>
                  <a:tr h="26915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F</a:t>
                          </a:r>
                        </a:p>
                      </a:txBody>
                      <a:tcPr anchor="ctr">
                        <a:solidFill>
                          <a:schemeClr val="accent2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>
                              <a:solidFill>
                                <a:srgbClr val="FF0000"/>
                              </a:solidFill>
                            </a:rPr>
                            <a:t>FAILURE (in finite time)</a:t>
                          </a:r>
                          <a:endParaRPr lang="en-US" sz="2000" dirty="0"/>
                        </a:p>
                      </a:txBody>
                      <a:tcPr>
                        <a:solidFill>
                          <a:schemeClr val="accent2">
                            <a:lumMod val="5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7085643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52">
                <a:extLst>
                  <a:ext uri="{FF2B5EF4-FFF2-40B4-BE49-F238E27FC236}">
                    <a16:creationId xmlns:a16="http://schemas.microsoft.com/office/drawing/2014/main" id="{C27B7180-B3F9-B1A5-1604-8EDDA7724A0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85836741"/>
                  </p:ext>
                </p:extLst>
              </p:nvPr>
            </p:nvGraphicFramePr>
            <p:xfrm>
              <a:off x="5248789" y="1134450"/>
              <a:ext cx="3150263" cy="158496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470472">
                      <a:extLst>
                        <a:ext uri="{9D8B030D-6E8A-4147-A177-3AD203B41FA5}">
                          <a16:colId xmlns:a16="http://schemas.microsoft.com/office/drawing/2014/main" val="3919644959"/>
                        </a:ext>
                      </a:extLst>
                    </a:gridCol>
                    <a:gridCol w="2679791">
                      <a:extLst>
                        <a:ext uri="{9D8B030D-6E8A-4147-A177-3AD203B41FA5}">
                          <a16:colId xmlns:a16="http://schemas.microsoft.com/office/drawing/2014/main" val="3379705832"/>
                        </a:ext>
                      </a:extLst>
                    </a:gridCol>
                  </a:tblGrid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r="-572727" b="-327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7500" r="-227" b="-32769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48586678"/>
                      </a:ext>
                    </a:extLst>
                  </a:tr>
                  <a:tr h="396240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T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accent6"/>
                              </a:solidFill>
                            </a:rPr>
                            <a:t>SUCCESS (in finite time)</a:t>
                          </a:r>
                          <a:endParaRPr lang="en-US" sz="2000" dirty="0"/>
                        </a:p>
                      </a:txBody>
                      <a:tcPr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5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39576678"/>
                      </a:ext>
                    </a:extLst>
                  </a:tr>
                  <a:tr h="396240">
                    <a:tc vMerge="1">
                      <a:txBody>
                        <a:bodyPr/>
                        <a:lstStyle/>
                        <a:p>
                          <a:pPr algn="ctr"/>
                          <a:endParaRPr lang="en-US" sz="1400" dirty="0"/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accent2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/>
                            <a:t>UNDEFINED</a:t>
                          </a: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68961383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F</a:t>
                          </a:r>
                        </a:p>
                      </a:txBody>
                      <a:tcPr anchor="ctr">
                        <a:solidFill>
                          <a:schemeClr val="accent2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>
                              <a:solidFill>
                                <a:srgbClr val="FF0000"/>
                              </a:solidFill>
                            </a:rPr>
                            <a:t>FAILURE (in finite time)</a:t>
                          </a:r>
                          <a:endParaRPr lang="en-US" sz="2000" dirty="0"/>
                        </a:p>
                      </a:txBody>
                      <a:tcPr>
                        <a:solidFill>
                          <a:schemeClr val="accent2">
                            <a:lumMod val="5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70856430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A7195653-3F88-8493-9BE0-AC118D8B0C5D}"/>
              </a:ext>
            </a:extLst>
          </p:cNvPr>
          <p:cNvGrpSpPr/>
          <p:nvPr/>
        </p:nvGrpSpPr>
        <p:grpSpPr>
          <a:xfrm>
            <a:off x="3850511" y="1745715"/>
            <a:ext cx="1281047" cy="737772"/>
            <a:chOff x="3850511" y="1745715"/>
            <a:chExt cx="1768730" cy="737772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A9E0FBFB-D627-1F98-0241-37709193D3A7}"/>
                </a:ext>
              </a:extLst>
            </p:cNvPr>
            <p:cNvCxnSpPr>
              <a:cxnSpLocks/>
            </p:cNvCxnSpPr>
            <p:nvPr/>
          </p:nvCxnSpPr>
          <p:spPr>
            <a:xfrm>
              <a:off x="3850511" y="1745715"/>
              <a:ext cx="1768730" cy="73777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3ACF8462-5E17-0635-C503-AB6E732FEB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68524" y="1926930"/>
              <a:ext cx="1750717" cy="4506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FD5D3734-FF71-4743-20B9-7AE26B9E545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3" t="8542" r="622"/>
          <a:stretch/>
        </p:blipFill>
        <p:spPr>
          <a:xfrm>
            <a:off x="225448" y="211952"/>
            <a:ext cx="10787585" cy="66961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6FF4E20-3B3F-0D0B-2D49-5E5B1C00631A}"/>
                  </a:ext>
                </a:extLst>
              </p:cNvPr>
              <p:cNvSpPr txBox="1"/>
              <p:nvPr/>
            </p:nvSpPr>
            <p:spPr>
              <a:xfrm>
                <a:off x="1353921" y="4176451"/>
                <a:ext cx="7555273" cy="13234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4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4000" dirty="0">
                    <a:solidFill>
                      <a:srgbClr val="C00000"/>
                    </a:solidFill>
                  </a:rPr>
                  <a:t> the logic of verifiable statements</a:t>
                </a:r>
                <a:br>
                  <a:rPr lang="en-US" sz="4000" dirty="0">
                    <a:solidFill>
                      <a:srgbClr val="C00000"/>
                    </a:solidFill>
                  </a:rPr>
                </a:br>
                <a:r>
                  <a:rPr lang="en-US" sz="4000" dirty="0">
                    <a:solidFill>
                      <a:srgbClr val="C00000"/>
                    </a:solidFill>
                  </a:rPr>
                  <a:t>does not include negation!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6FF4E20-3B3F-0D0B-2D49-5E5B1C0063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3921" y="4176451"/>
                <a:ext cx="7555273" cy="1323439"/>
              </a:xfrm>
              <a:prstGeom prst="rect">
                <a:avLst/>
              </a:prstGeom>
              <a:blipFill>
                <a:blip r:embed="rId5"/>
                <a:stretch>
                  <a:fillRect l="-2825" t="-8295" r="-1776" b="-188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B2546B3-0D9B-53A6-B81A-AE6594A1D39E}"/>
                  </a:ext>
                </a:extLst>
              </p:cNvPr>
              <p:cNvSpPr txBox="1"/>
              <p:nvPr/>
            </p:nvSpPr>
            <p:spPr>
              <a:xfrm>
                <a:off x="451377" y="3116439"/>
                <a:ext cx="9837117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From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en-US" sz="2400" dirty="0"/>
                  <a:t>, we can construct the test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¬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that switches SUCCESS with FAILURE,</a:t>
                </a:r>
              </a:p>
              <a:p>
                <a:r>
                  <a:rPr lang="en-US" sz="2400" dirty="0"/>
                  <a:t>but the non-termination remains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B2546B3-0D9B-53A6-B81A-AE6594A1D3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377" y="3116439"/>
                <a:ext cx="9837117" cy="830997"/>
              </a:xfrm>
              <a:prstGeom prst="rect">
                <a:avLst/>
              </a:prstGeom>
              <a:blipFill>
                <a:blip r:embed="rId6"/>
                <a:stretch>
                  <a:fillRect l="-929" t="-5839" b="-153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5DE959B-CA9E-7674-FB69-62DFF0266BCC}"/>
                  </a:ext>
                </a:extLst>
              </p:cNvPr>
              <p:cNvSpPr txBox="1"/>
              <p:nvPr/>
            </p:nvSpPr>
            <p:spPr>
              <a:xfrm>
                <a:off x="8845901" y="1366162"/>
                <a:ext cx="3250185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¬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dirty="0"/>
                  <a:t>:</a:t>
                </a:r>
              </a:p>
              <a:p>
                <a:pPr marL="342900" indent="-342900">
                  <a:buAutoNum type="arabicPeriod"/>
                </a:pPr>
                <a:r>
                  <a:rPr lang="en-US" dirty="0"/>
                  <a:t>Run test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endParaRPr lang="en-US" sz="1800" dirty="0"/>
              </a:p>
              <a:p>
                <a:pPr marL="342900" indent="-342900">
                  <a:buAutoNum type="arabicPeriod"/>
                </a:pPr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en-US" dirty="0"/>
                  <a:t> fails, return SUCCESS</a:t>
                </a:r>
              </a:p>
              <a:p>
                <a:pPr marL="342900" indent="-342900">
                  <a:buAutoNum type="arabicPeriod"/>
                </a:pPr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en-US" dirty="0"/>
                  <a:t> succeeds, return FAILURE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5DE959B-CA9E-7674-FB69-62DFF0266B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5901" y="1366162"/>
                <a:ext cx="3250185" cy="1200329"/>
              </a:xfrm>
              <a:prstGeom prst="rect">
                <a:avLst/>
              </a:prstGeom>
              <a:blipFill>
                <a:blip r:embed="rId7"/>
                <a:stretch>
                  <a:fillRect l="-1501" t="-2538" r="-1126" b="-71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80413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FB8B6B2-A40A-7EBD-A3A7-71C0DC6673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6205AE4-BC78-E0D3-A452-184D762783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43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823119-A0BE-F3D8-4C42-863C4614E3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71" t="11019" r="769"/>
          <a:stretch/>
        </p:blipFill>
        <p:spPr>
          <a:xfrm>
            <a:off x="347979" y="373380"/>
            <a:ext cx="10896669" cy="100583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52">
                <a:extLst>
                  <a:ext uri="{FF2B5EF4-FFF2-40B4-BE49-F238E27FC236}">
                    <a16:creationId xmlns:a16="http://schemas.microsoft.com/office/drawing/2014/main" id="{1772FFA2-EB22-1ABF-5D2E-BAEAC32CDC0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78285128"/>
                  </p:ext>
                </p:extLst>
              </p:nvPr>
            </p:nvGraphicFramePr>
            <p:xfrm>
              <a:off x="882529" y="1676400"/>
              <a:ext cx="3150263" cy="158496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470472">
                      <a:extLst>
                        <a:ext uri="{9D8B030D-6E8A-4147-A177-3AD203B41FA5}">
                          <a16:colId xmlns:a16="http://schemas.microsoft.com/office/drawing/2014/main" val="3919644959"/>
                        </a:ext>
                      </a:extLst>
                    </a:gridCol>
                    <a:gridCol w="2679791">
                      <a:extLst>
                        <a:ext uri="{9D8B030D-6E8A-4147-A177-3AD203B41FA5}">
                          <a16:colId xmlns:a16="http://schemas.microsoft.com/office/drawing/2014/main" val="3379705832"/>
                        </a:ext>
                      </a:extLst>
                    </a:gridCol>
                  </a:tblGrid>
                  <a:tr h="26915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648586678"/>
                      </a:ext>
                    </a:extLst>
                  </a:tr>
                  <a:tr h="269155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T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accent6"/>
                              </a:solidFill>
                            </a:rPr>
                            <a:t>SUCCESS (in finite time)</a:t>
                          </a:r>
                          <a:endParaRPr lang="en-US" sz="2000" dirty="0"/>
                        </a:p>
                      </a:txBody>
                      <a:tcPr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5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39576678"/>
                      </a:ext>
                    </a:extLst>
                  </a:tr>
                  <a:tr h="269155">
                    <a:tc vMerge="1">
                      <a:txBody>
                        <a:bodyPr/>
                        <a:lstStyle/>
                        <a:p>
                          <a:pPr algn="ctr"/>
                          <a:endParaRPr lang="en-US" sz="1400" dirty="0"/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accent2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/>
                            <a:t>UNDEFINED</a:t>
                          </a: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68961383"/>
                      </a:ext>
                    </a:extLst>
                  </a:tr>
                  <a:tr h="26915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F</a:t>
                          </a:r>
                        </a:p>
                      </a:txBody>
                      <a:tcPr anchor="ctr">
                        <a:solidFill>
                          <a:schemeClr val="accent2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>
                              <a:solidFill>
                                <a:srgbClr val="FF0000"/>
                              </a:solidFill>
                            </a:rPr>
                            <a:t>FAILURE (in finite time)</a:t>
                          </a:r>
                          <a:endParaRPr lang="en-US" sz="2000" dirty="0"/>
                        </a:p>
                      </a:txBody>
                      <a:tcPr>
                        <a:solidFill>
                          <a:schemeClr val="accent2">
                            <a:lumMod val="5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7085643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52">
                <a:extLst>
                  <a:ext uri="{FF2B5EF4-FFF2-40B4-BE49-F238E27FC236}">
                    <a16:creationId xmlns:a16="http://schemas.microsoft.com/office/drawing/2014/main" id="{1772FFA2-EB22-1ABF-5D2E-BAEAC32CDC0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78285128"/>
                  </p:ext>
                </p:extLst>
              </p:nvPr>
            </p:nvGraphicFramePr>
            <p:xfrm>
              <a:off x="882529" y="1676400"/>
              <a:ext cx="3150263" cy="158496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470472">
                      <a:extLst>
                        <a:ext uri="{9D8B030D-6E8A-4147-A177-3AD203B41FA5}">
                          <a16:colId xmlns:a16="http://schemas.microsoft.com/office/drawing/2014/main" val="3919644959"/>
                        </a:ext>
                      </a:extLst>
                    </a:gridCol>
                    <a:gridCol w="2679791">
                      <a:extLst>
                        <a:ext uri="{9D8B030D-6E8A-4147-A177-3AD203B41FA5}">
                          <a16:colId xmlns:a16="http://schemas.microsoft.com/office/drawing/2014/main" val="3379705832"/>
                        </a:ext>
                      </a:extLst>
                    </a:gridCol>
                  </a:tblGrid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r="-574026" b="-327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7460" r="-227" b="-32769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48586678"/>
                      </a:ext>
                    </a:extLst>
                  </a:tr>
                  <a:tr h="396240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T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accent6"/>
                              </a:solidFill>
                            </a:rPr>
                            <a:t>SUCCESS (in finite time)</a:t>
                          </a:r>
                          <a:endParaRPr lang="en-US" sz="2000" dirty="0"/>
                        </a:p>
                      </a:txBody>
                      <a:tcPr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5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39576678"/>
                      </a:ext>
                    </a:extLst>
                  </a:tr>
                  <a:tr h="396240">
                    <a:tc vMerge="1">
                      <a:txBody>
                        <a:bodyPr/>
                        <a:lstStyle/>
                        <a:p>
                          <a:pPr algn="ctr"/>
                          <a:endParaRPr lang="en-US" sz="1400" dirty="0"/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accent2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/>
                            <a:t>UNDEFINED</a:t>
                          </a: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68961383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F</a:t>
                          </a:r>
                        </a:p>
                      </a:txBody>
                      <a:tcPr anchor="ctr">
                        <a:solidFill>
                          <a:schemeClr val="accent2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>
                              <a:solidFill>
                                <a:srgbClr val="FF0000"/>
                              </a:solidFill>
                            </a:rPr>
                            <a:t>FAILURE (in finite time)</a:t>
                          </a:r>
                          <a:endParaRPr lang="en-US" sz="2000" dirty="0"/>
                        </a:p>
                      </a:txBody>
                      <a:tcPr>
                        <a:solidFill>
                          <a:schemeClr val="accent2">
                            <a:lumMod val="5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7085643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C54CF8E2-4C77-1674-DE8F-0FC18A3F173A}"/>
              </a:ext>
            </a:extLst>
          </p:cNvPr>
          <p:cNvSpPr txBox="1"/>
          <p:nvPr/>
        </p:nvSpPr>
        <p:spPr>
          <a:xfrm>
            <a:off x="4757595" y="1790700"/>
            <a:ext cx="48911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Statements are falsifiable if there is a test that always terminates with failure if the statement is true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A8C0365-ECA1-2D42-2DDC-A506C5B28811}"/>
              </a:ext>
            </a:extLst>
          </p:cNvPr>
          <p:cNvSpPr txBox="1"/>
          <p:nvPr/>
        </p:nvSpPr>
        <p:spPr>
          <a:xfrm>
            <a:off x="467535" y="3713115"/>
            <a:ext cx="562006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6">
                    <a:lumMod val="75000"/>
                  </a:schemeClr>
                </a:solidFill>
              </a:rPr>
              <a:t>Note that formally falsifiable is defined to be the negation of verifiable statements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77071F-88D0-48B0-F564-1EF9239CE62B}"/>
              </a:ext>
            </a:extLst>
          </p:cNvPr>
          <p:cNvSpPr txBox="1"/>
          <p:nvPr/>
        </p:nvSpPr>
        <p:spPr>
          <a:xfrm>
            <a:off x="5494020" y="4273783"/>
            <a:ext cx="26898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Reduces the number</a:t>
            </a:r>
            <a:br>
              <a:rPr lang="en-US" dirty="0"/>
            </a:br>
            <a:r>
              <a:rPr lang="en-US" dirty="0"/>
              <a:t> of primitive concepts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72A870C-D4D7-0F69-BBF3-440D23B2B9FA}"/>
                  </a:ext>
                </a:extLst>
              </p:cNvPr>
              <p:cNvSpPr txBox="1"/>
              <p:nvPr/>
            </p:nvSpPr>
            <p:spPr>
              <a:xfrm>
                <a:off x="693420" y="5474111"/>
                <a:ext cx="820025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2400" dirty="0"/>
                  <a:t> The justification must show these definitions to be equivalent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72A870C-D4D7-0F69-BBF3-440D23B2B9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420" y="5474111"/>
                <a:ext cx="8200258" cy="461665"/>
              </a:xfrm>
              <a:prstGeom prst="rect">
                <a:avLst/>
              </a:prstGeom>
              <a:blipFill>
                <a:blip r:embed="rId4"/>
                <a:stretch>
                  <a:fillRect t="-10526" r="-74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7733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FB8B6B2-A40A-7EBD-A3A7-71C0DC6673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6205AE4-BC78-E0D3-A452-184D762783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44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823119-A0BE-F3D8-4C42-863C4614E3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71" t="11019" r="769"/>
          <a:stretch/>
        </p:blipFill>
        <p:spPr>
          <a:xfrm>
            <a:off x="347979" y="373380"/>
            <a:ext cx="10896669" cy="100583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52">
                <a:extLst>
                  <a:ext uri="{FF2B5EF4-FFF2-40B4-BE49-F238E27FC236}">
                    <a16:creationId xmlns:a16="http://schemas.microsoft.com/office/drawing/2014/main" id="{1772FFA2-EB22-1ABF-5D2E-BAEAC32CDC0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04024381"/>
                  </p:ext>
                </p:extLst>
              </p:nvPr>
            </p:nvGraphicFramePr>
            <p:xfrm>
              <a:off x="1734852" y="3054223"/>
              <a:ext cx="6243288" cy="158496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466198">
                      <a:extLst>
                        <a:ext uri="{9D8B030D-6E8A-4147-A177-3AD203B41FA5}">
                          <a16:colId xmlns:a16="http://schemas.microsoft.com/office/drawing/2014/main" val="3919644959"/>
                        </a:ext>
                      </a:extLst>
                    </a:gridCol>
                    <a:gridCol w="466198">
                      <a:extLst>
                        <a:ext uri="{9D8B030D-6E8A-4147-A177-3AD203B41FA5}">
                          <a16:colId xmlns:a16="http://schemas.microsoft.com/office/drawing/2014/main" val="3714120573"/>
                        </a:ext>
                      </a:extLst>
                    </a:gridCol>
                    <a:gridCol w="2655446">
                      <a:extLst>
                        <a:ext uri="{9D8B030D-6E8A-4147-A177-3AD203B41FA5}">
                          <a16:colId xmlns:a16="http://schemas.microsoft.com/office/drawing/2014/main" val="3379705832"/>
                        </a:ext>
                      </a:extLst>
                    </a:gridCol>
                    <a:gridCol w="2655446">
                      <a:extLst>
                        <a:ext uri="{9D8B030D-6E8A-4147-A177-3AD203B41FA5}">
                          <a16:colId xmlns:a16="http://schemas.microsoft.com/office/drawing/2014/main" val="1266739554"/>
                        </a:ext>
                      </a:extLst>
                    </a:gridCol>
                  </a:tblGrid>
                  <a:tr h="26915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¬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¬</m:t>
                                    </m:r>
                                  </m:sub>
                                </m:s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648586678"/>
                      </a:ext>
                    </a:extLst>
                  </a:tr>
                  <a:tr h="269155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T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50000"/>
                          </a:schemeClr>
                        </a:solidFill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F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>
                              <a:solidFill>
                                <a:srgbClr val="FF0000"/>
                              </a:solidFill>
                            </a:rPr>
                            <a:t>FAILURE (in finite time)</a:t>
                          </a:r>
                          <a:endParaRPr lang="en-US" sz="2000" dirty="0"/>
                        </a:p>
                      </a:txBody>
                      <a:tcPr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accent6"/>
                              </a:solidFill>
                            </a:rPr>
                            <a:t>SUCCESS (in finite time)</a:t>
                          </a:r>
                          <a:endParaRPr lang="en-US" sz="2000" dirty="0"/>
                        </a:p>
                      </a:txBody>
                      <a:tcPr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5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39576678"/>
                      </a:ext>
                    </a:extLst>
                  </a:tr>
                  <a:tr h="269155">
                    <a:tc vMerge="1">
                      <a:txBody>
                        <a:bodyPr/>
                        <a:lstStyle/>
                        <a:p>
                          <a:pPr algn="ctr"/>
                          <a:endParaRPr lang="en-US" sz="1400" dirty="0"/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accent2">
                            <a:lumMod val="50000"/>
                          </a:schemeClr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/>
                            <a:t>UNDEFINED</a:t>
                          </a: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/>
                            <a:t>UNDEFINED</a:t>
                          </a: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68961383"/>
                      </a:ext>
                    </a:extLst>
                  </a:tr>
                  <a:tr h="26915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F</a:t>
                          </a:r>
                        </a:p>
                      </a:txBody>
                      <a:tcPr anchor="ctr">
                        <a:solidFill>
                          <a:schemeClr val="accent2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T</a:t>
                          </a:r>
                        </a:p>
                      </a:txBody>
                      <a:tcPr anchor="ctr">
                        <a:solidFill>
                          <a:schemeClr val="accent6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>
                              <a:solidFill>
                                <a:schemeClr val="accent6"/>
                              </a:solidFill>
                            </a:rPr>
                            <a:t>SUCCESS (in finite time)</a:t>
                          </a:r>
                          <a:endParaRPr lang="en-US" sz="2000" dirty="0"/>
                        </a:p>
                      </a:txBody>
                      <a:tcPr>
                        <a:solidFill>
                          <a:schemeClr val="accent6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>
                              <a:solidFill>
                                <a:srgbClr val="FF0000"/>
                              </a:solidFill>
                            </a:rPr>
                            <a:t>FAILURE (in finite time)</a:t>
                          </a:r>
                          <a:endParaRPr lang="en-US" sz="2000" dirty="0"/>
                        </a:p>
                      </a:txBody>
                      <a:tcPr>
                        <a:solidFill>
                          <a:schemeClr val="accent2">
                            <a:lumMod val="5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7085643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52">
                <a:extLst>
                  <a:ext uri="{FF2B5EF4-FFF2-40B4-BE49-F238E27FC236}">
                    <a16:creationId xmlns:a16="http://schemas.microsoft.com/office/drawing/2014/main" id="{1772FFA2-EB22-1ABF-5D2E-BAEAC32CDC0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04024381"/>
                  </p:ext>
                </p:extLst>
              </p:nvPr>
            </p:nvGraphicFramePr>
            <p:xfrm>
              <a:off x="1734852" y="3054223"/>
              <a:ext cx="6243288" cy="158496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466198">
                      <a:extLst>
                        <a:ext uri="{9D8B030D-6E8A-4147-A177-3AD203B41FA5}">
                          <a16:colId xmlns:a16="http://schemas.microsoft.com/office/drawing/2014/main" val="3919644959"/>
                        </a:ext>
                      </a:extLst>
                    </a:gridCol>
                    <a:gridCol w="466198">
                      <a:extLst>
                        <a:ext uri="{9D8B030D-6E8A-4147-A177-3AD203B41FA5}">
                          <a16:colId xmlns:a16="http://schemas.microsoft.com/office/drawing/2014/main" val="3714120573"/>
                        </a:ext>
                      </a:extLst>
                    </a:gridCol>
                    <a:gridCol w="2655446">
                      <a:extLst>
                        <a:ext uri="{9D8B030D-6E8A-4147-A177-3AD203B41FA5}">
                          <a16:colId xmlns:a16="http://schemas.microsoft.com/office/drawing/2014/main" val="3379705832"/>
                        </a:ext>
                      </a:extLst>
                    </a:gridCol>
                    <a:gridCol w="2655446">
                      <a:extLst>
                        <a:ext uri="{9D8B030D-6E8A-4147-A177-3AD203B41FA5}">
                          <a16:colId xmlns:a16="http://schemas.microsoft.com/office/drawing/2014/main" val="1266739554"/>
                        </a:ext>
                      </a:extLst>
                    </a:gridCol>
                  </a:tblGrid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r="-1232468" b="-327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1316" r="-1148684" b="-327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5092" r="-100229" b="-327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35092" r="-229" b="-32769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48586678"/>
                      </a:ext>
                    </a:extLst>
                  </a:tr>
                  <a:tr h="396240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T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50000"/>
                          </a:schemeClr>
                        </a:solidFill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F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>
                              <a:solidFill>
                                <a:srgbClr val="FF0000"/>
                              </a:solidFill>
                            </a:rPr>
                            <a:t>FAILURE (in finite time)</a:t>
                          </a:r>
                          <a:endParaRPr lang="en-US" sz="2000" dirty="0"/>
                        </a:p>
                      </a:txBody>
                      <a:tcPr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accent6"/>
                              </a:solidFill>
                            </a:rPr>
                            <a:t>SUCCESS (in finite time)</a:t>
                          </a:r>
                          <a:endParaRPr lang="en-US" sz="2000" dirty="0"/>
                        </a:p>
                      </a:txBody>
                      <a:tcPr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5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39576678"/>
                      </a:ext>
                    </a:extLst>
                  </a:tr>
                  <a:tr h="396240">
                    <a:tc vMerge="1">
                      <a:txBody>
                        <a:bodyPr/>
                        <a:lstStyle/>
                        <a:p>
                          <a:pPr algn="ctr"/>
                          <a:endParaRPr lang="en-US" sz="1400" dirty="0"/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accent2">
                            <a:lumMod val="50000"/>
                          </a:schemeClr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/>
                            <a:t>UNDEFINED</a:t>
                          </a: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/>
                            <a:t>UNDEFINED</a:t>
                          </a: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68961383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F</a:t>
                          </a:r>
                        </a:p>
                      </a:txBody>
                      <a:tcPr anchor="ctr">
                        <a:solidFill>
                          <a:schemeClr val="accent2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T</a:t>
                          </a:r>
                        </a:p>
                      </a:txBody>
                      <a:tcPr anchor="ctr">
                        <a:solidFill>
                          <a:schemeClr val="accent6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>
                              <a:solidFill>
                                <a:schemeClr val="accent6"/>
                              </a:solidFill>
                            </a:rPr>
                            <a:t>SUCCESS (in finite time)</a:t>
                          </a:r>
                          <a:endParaRPr lang="en-US" sz="2000" dirty="0"/>
                        </a:p>
                      </a:txBody>
                      <a:tcPr>
                        <a:solidFill>
                          <a:schemeClr val="accent6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>
                              <a:solidFill>
                                <a:srgbClr val="FF0000"/>
                              </a:solidFill>
                            </a:rPr>
                            <a:t>FAILURE (in finite time)</a:t>
                          </a:r>
                          <a:endParaRPr lang="en-US" sz="2000" dirty="0"/>
                        </a:p>
                      </a:txBody>
                      <a:tcPr>
                        <a:solidFill>
                          <a:schemeClr val="accent2">
                            <a:lumMod val="5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7085643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54CF8E2-4C77-1674-DE8F-0FC18A3F173A}"/>
                  </a:ext>
                </a:extLst>
              </p:cNvPr>
              <p:cNvSpPr txBox="1"/>
              <p:nvPr/>
            </p:nvSpPr>
            <p:spPr>
              <a:xfrm>
                <a:off x="990601" y="1593473"/>
                <a:ext cx="397002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Suppose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¬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400" dirty="0"/>
                  <a:t> is verifiable. Then we can find a test such that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54CF8E2-4C77-1674-DE8F-0FC18A3F17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601" y="1593473"/>
                <a:ext cx="3970020" cy="830997"/>
              </a:xfrm>
              <a:prstGeom prst="rect">
                <a:avLst/>
              </a:prstGeom>
              <a:blipFill>
                <a:blip r:embed="rId4"/>
                <a:stretch>
                  <a:fillRect l="-2458" t="-5839" r="-2919" b="-153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72A870C-D4D7-0F69-BBF3-440D23B2B9FA}"/>
                  </a:ext>
                </a:extLst>
              </p:cNvPr>
              <p:cNvSpPr txBox="1"/>
              <p:nvPr/>
            </p:nvSpPr>
            <p:spPr>
              <a:xfrm>
                <a:off x="586740" y="5063747"/>
                <a:ext cx="7269480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3200" dirty="0"/>
                  <a:t> If the negation of a statement is verifiable, then the statement is falsifiable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72A870C-D4D7-0F69-BBF3-440D23B2B9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740" y="5063747"/>
                <a:ext cx="7269480" cy="1077218"/>
              </a:xfrm>
              <a:prstGeom prst="rect">
                <a:avLst/>
              </a:prstGeom>
              <a:blipFill>
                <a:blip r:embed="rId5"/>
                <a:stretch>
                  <a:fillRect l="-2096" t="-6818" b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3BE853F-BDB3-E37F-799A-B3826F766C8F}"/>
              </a:ext>
            </a:extLst>
          </p:cNvPr>
          <p:cNvCxnSpPr/>
          <p:nvPr/>
        </p:nvCxnSpPr>
        <p:spPr>
          <a:xfrm>
            <a:off x="3611880" y="2550141"/>
            <a:ext cx="266700" cy="4610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6DB61E2-77E4-99A7-5270-3063D63150F2}"/>
                  </a:ext>
                </a:extLst>
              </p:cNvPr>
              <p:cNvSpPr txBox="1"/>
              <p:nvPr/>
            </p:nvSpPr>
            <p:spPr>
              <a:xfrm>
                <a:off x="8762081" y="2550141"/>
                <a:ext cx="3250185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¬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dirty="0"/>
                  <a:t>:</a:t>
                </a:r>
              </a:p>
              <a:p>
                <a:pPr marL="342900" indent="-342900">
                  <a:buAutoNum type="arabicPeriod"/>
                </a:pPr>
                <a:r>
                  <a:rPr lang="en-US" dirty="0"/>
                  <a:t>Run test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endParaRPr lang="en-US" sz="1800" dirty="0"/>
              </a:p>
              <a:p>
                <a:pPr marL="342900" indent="-342900">
                  <a:buAutoNum type="arabicPeriod"/>
                </a:pPr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en-US" dirty="0"/>
                  <a:t> fails, return SUCCESS</a:t>
                </a:r>
              </a:p>
              <a:p>
                <a:pPr marL="342900" indent="-342900">
                  <a:buAutoNum type="arabicPeriod"/>
                </a:pPr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en-US" dirty="0"/>
                  <a:t> succeeds, return FAILURE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6DB61E2-77E4-99A7-5270-3063D63150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2081" y="2550141"/>
                <a:ext cx="3250185" cy="1200329"/>
              </a:xfrm>
              <a:prstGeom prst="rect">
                <a:avLst/>
              </a:prstGeom>
              <a:blipFill>
                <a:blip r:embed="rId6"/>
                <a:stretch>
                  <a:fillRect l="-1498" t="-2538" r="-936" b="-71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2EF7E2F-C752-2484-1904-EA3DBFA931CD}"/>
                  </a:ext>
                </a:extLst>
              </p:cNvPr>
              <p:cNvSpPr txBox="1"/>
              <p:nvPr/>
            </p:nvSpPr>
            <p:spPr>
              <a:xfrm>
                <a:off x="5743706" y="1593472"/>
                <a:ext cx="6299943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From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en-US" sz="2400" dirty="0"/>
                  <a:t>, we can construct the test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¬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that switches SUCCESS with FAILURE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2EF7E2F-C752-2484-1904-EA3DBFA931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3706" y="1593472"/>
                <a:ext cx="6299943" cy="830997"/>
              </a:xfrm>
              <a:prstGeom prst="rect">
                <a:avLst/>
              </a:prstGeom>
              <a:blipFill>
                <a:blip r:embed="rId7"/>
                <a:stretch>
                  <a:fillRect l="-1451" t="-5839" b="-153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303E79F-0157-937C-5E73-4CB13D3689B7}"/>
              </a:ext>
            </a:extLst>
          </p:cNvPr>
          <p:cNvCxnSpPr/>
          <p:nvPr/>
        </p:nvCxnSpPr>
        <p:spPr>
          <a:xfrm flipH="1">
            <a:off x="7033260" y="2550141"/>
            <a:ext cx="502920" cy="504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3182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6142272-4882-79BD-21BD-FCDD01E1DC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31065EB-E9E2-5E41-0FD2-40BA7B795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45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9277B73-0E3A-511F-52CB-CE5005FFDF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3" r="604"/>
          <a:stretch/>
        </p:blipFill>
        <p:spPr>
          <a:xfrm>
            <a:off x="384027" y="358115"/>
            <a:ext cx="11407140" cy="122120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Table 52">
                <a:extLst>
                  <a:ext uri="{FF2B5EF4-FFF2-40B4-BE49-F238E27FC236}">
                    <a16:creationId xmlns:a16="http://schemas.microsoft.com/office/drawing/2014/main" id="{4AB711C3-58BB-C76E-22E2-B14E572B964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18210291"/>
                  </p:ext>
                </p:extLst>
              </p:nvPr>
            </p:nvGraphicFramePr>
            <p:xfrm>
              <a:off x="798709" y="1847168"/>
              <a:ext cx="3150263" cy="11887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470472">
                      <a:extLst>
                        <a:ext uri="{9D8B030D-6E8A-4147-A177-3AD203B41FA5}">
                          <a16:colId xmlns:a16="http://schemas.microsoft.com/office/drawing/2014/main" val="3919644959"/>
                        </a:ext>
                      </a:extLst>
                    </a:gridCol>
                    <a:gridCol w="2679791">
                      <a:extLst>
                        <a:ext uri="{9D8B030D-6E8A-4147-A177-3AD203B41FA5}">
                          <a16:colId xmlns:a16="http://schemas.microsoft.com/office/drawing/2014/main" val="3379705832"/>
                        </a:ext>
                      </a:extLst>
                    </a:gridCol>
                  </a:tblGrid>
                  <a:tr h="26915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648586678"/>
                      </a:ext>
                    </a:extLst>
                  </a:tr>
                  <a:tr h="26915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T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accent6"/>
                              </a:solidFill>
                            </a:rPr>
                            <a:t>SUCCESS (in finite time)</a:t>
                          </a:r>
                          <a:endParaRPr lang="en-US" sz="2000" dirty="0"/>
                        </a:p>
                      </a:txBody>
                      <a:tcPr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5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39576678"/>
                      </a:ext>
                    </a:extLst>
                  </a:tr>
                  <a:tr h="26915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F</a:t>
                          </a:r>
                        </a:p>
                      </a:txBody>
                      <a:tcPr anchor="ctr">
                        <a:solidFill>
                          <a:schemeClr val="accent2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>
                              <a:solidFill>
                                <a:srgbClr val="FF0000"/>
                              </a:solidFill>
                            </a:rPr>
                            <a:t>FAILURE (in finite time)</a:t>
                          </a:r>
                          <a:endParaRPr lang="en-US" sz="2000" dirty="0"/>
                        </a:p>
                      </a:txBody>
                      <a:tcPr>
                        <a:lnT>
                          <a:noFill/>
                        </a:lnT>
                        <a:solidFill>
                          <a:schemeClr val="accent2">
                            <a:lumMod val="5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7085643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Table 52">
                <a:extLst>
                  <a:ext uri="{FF2B5EF4-FFF2-40B4-BE49-F238E27FC236}">
                    <a16:creationId xmlns:a16="http://schemas.microsoft.com/office/drawing/2014/main" id="{4AB711C3-58BB-C76E-22E2-B14E572B964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18210291"/>
                  </p:ext>
                </p:extLst>
              </p:nvPr>
            </p:nvGraphicFramePr>
            <p:xfrm>
              <a:off x="798709" y="1847168"/>
              <a:ext cx="3150263" cy="11887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470472">
                      <a:extLst>
                        <a:ext uri="{9D8B030D-6E8A-4147-A177-3AD203B41FA5}">
                          <a16:colId xmlns:a16="http://schemas.microsoft.com/office/drawing/2014/main" val="3919644959"/>
                        </a:ext>
                      </a:extLst>
                    </a:gridCol>
                    <a:gridCol w="2679791">
                      <a:extLst>
                        <a:ext uri="{9D8B030D-6E8A-4147-A177-3AD203B41FA5}">
                          <a16:colId xmlns:a16="http://schemas.microsoft.com/office/drawing/2014/main" val="3379705832"/>
                        </a:ext>
                      </a:extLst>
                    </a:gridCol>
                  </a:tblGrid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r="-572727" b="-227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7500" r="-227" b="-22769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48586678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T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accent6"/>
                              </a:solidFill>
                            </a:rPr>
                            <a:t>SUCCESS (in finite time)</a:t>
                          </a:r>
                          <a:endParaRPr lang="en-US" sz="2000" dirty="0"/>
                        </a:p>
                      </a:txBody>
                      <a:tcPr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5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39576678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F</a:t>
                          </a:r>
                        </a:p>
                      </a:txBody>
                      <a:tcPr anchor="ctr">
                        <a:solidFill>
                          <a:schemeClr val="accent2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>
                              <a:solidFill>
                                <a:srgbClr val="FF0000"/>
                              </a:solidFill>
                            </a:rPr>
                            <a:t>FAILURE (in finite time)</a:t>
                          </a:r>
                          <a:endParaRPr lang="en-US" sz="2000" dirty="0"/>
                        </a:p>
                      </a:txBody>
                      <a:tcPr>
                        <a:lnT>
                          <a:noFill/>
                        </a:lnT>
                        <a:solidFill>
                          <a:schemeClr val="accent2">
                            <a:lumMod val="5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7085643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0D1CA23D-73D1-B19F-3C06-1016F95D7DC3}"/>
              </a:ext>
            </a:extLst>
          </p:cNvPr>
          <p:cNvSpPr txBox="1"/>
          <p:nvPr/>
        </p:nvSpPr>
        <p:spPr>
          <a:xfrm>
            <a:off x="4589955" y="2026029"/>
            <a:ext cx="48911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Statements are decidable if there is a test that always terminates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FEBA0E6-4BE7-821E-D5BF-FF59AF084C64}"/>
              </a:ext>
            </a:extLst>
          </p:cNvPr>
          <p:cNvSpPr txBox="1"/>
          <p:nvPr/>
        </p:nvSpPr>
        <p:spPr>
          <a:xfrm>
            <a:off x="384027" y="3464187"/>
            <a:ext cx="654286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6">
                    <a:lumMod val="75000"/>
                  </a:schemeClr>
                </a:solidFill>
              </a:rPr>
              <a:t>Note that formally decidable statements are verifiable statements whose negation is verifiable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66C2832-07AA-A3FE-12BD-485DB12485C8}"/>
                  </a:ext>
                </a:extLst>
              </p:cNvPr>
              <p:cNvSpPr txBox="1"/>
              <p:nvPr/>
            </p:nvSpPr>
            <p:spPr>
              <a:xfrm>
                <a:off x="708660" y="5179343"/>
                <a:ext cx="820025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2400" dirty="0"/>
                  <a:t> The justification must show these definitions to be equivalent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66C2832-07AA-A3FE-12BD-485DB12485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660" y="5179343"/>
                <a:ext cx="8200258" cy="461665"/>
              </a:xfrm>
              <a:prstGeom prst="rect">
                <a:avLst/>
              </a:prstGeom>
              <a:blipFill>
                <a:blip r:embed="rId4"/>
                <a:stretch>
                  <a:fillRect t="-10667" r="-149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16525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6142272-4882-79BD-21BD-FCDD01E1DC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31065EB-E9E2-5E41-0FD2-40BA7B795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46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9277B73-0E3A-511F-52CB-CE5005FFDF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3" r="604"/>
          <a:stretch/>
        </p:blipFill>
        <p:spPr>
          <a:xfrm>
            <a:off x="384027" y="358115"/>
            <a:ext cx="11407140" cy="122120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52">
                <a:extLst>
                  <a:ext uri="{FF2B5EF4-FFF2-40B4-BE49-F238E27FC236}">
                    <a16:creationId xmlns:a16="http://schemas.microsoft.com/office/drawing/2014/main" id="{C0E7C6B1-6CD9-E17E-AFC9-7B974AD85EE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91616322"/>
                  </p:ext>
                </p:extLst>
              </p:nvPr>
            </p:nvGraphicFramePr>
            <p:xfrm>
              <a:off x="1016047" y="2841089"/>
              <a:ext cx="6710635" cy="15240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401273">
                      <a:extLst>
                        <a:ext uri="{9D8B030D-6E8A-4147-A177-3AD203B41FA5}">
                          <a16:colId xmlns:a16="http://schemas.microsoft.com/office/drawing/2014/main" val="3919644959"/>
                        </a:ext>
                      </a:extLst>
                    </a:gridCol>
                    <a:gridCol w="373380">
                      <a:extLst>
                        <a:ext uri="{9D8B030D-6E8A-4147-A177-3AD203B41FA5}">
                          <a16:colId xmlns:a16="http://schemas.microsoft.com/office/drawing/2014/main" val="3669440011"/>
                        </a:ext>
                      </a:extLst>
                    </a:gridCol>
                    <a:gridCol w="1912620">
                      <a:extLst>
                        <a:ext uri="{9D8B030D-6E8A-4147-A177-3AD203B41FA5}">
                          <a16:colId xmlns:a16="http://schemas.microsoft.com/office/drawing/2014/main" val="3379705832"/>
                        </a:ext>
                      </a:extLst>
                    </a:gridCol>
                    <a:gridCol w="1981200">
                      <a:extLst>
                        <a:ext uri="{9D8B030D-6E8A-4147-A177-3AD203B41FA5}">
                          <a16:colId xmlns:a16="http://schemas.microsoft.com/office/drawing/2014/main" val="3706511608"/>
                        </a:ext>
                      </a:extLst>
                    </a:gridCol>
                    <a:gridCol w="2042162">
                      <a:extLst>
                        <a:ext uri="{9D8B030D-6E8A-4147-A177-3AD203B41FA5}">
                          <a16:colId xmlns:a16="http://schemas.microsoft.com/office/drawing/2014/main" val="753910846"/>
                        </a:ext>
                      </a:extLst>
                    </a:gridCol>
                  </a:tblGrid>
                  <a:tr h="26915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oMath>
                            </m:oMathPara>
                          </a14:m>
                          <a:endParaRPr lang="en-US" sz="1400" b="0" dirty="0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¬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¬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</m:acc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¬</m:t>
                                    </m:r>
                                  </m:sub>
                                </m:s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648586678"/>
                      </a:ext>
                    </a:extLst>
                  </a:tr>
                  <a:tr h="269155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T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50000"/>
                          </a:schemeClr>
                        </a:solidFill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F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50000"/>
                          </a:schemeClr>
                        </a:solidFill>
                      </a:tcPr>
                    </a:tc>
                    <a:tc rowSpan="2"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chemeClr val="accent6"/>
                              </a:solidFill>
                            </a:rPr>
                            <a:t>SUCCESS (in finite time)</a:t>
                          </a:r>
                          <a:endParaRPr lang="en-US" sz="1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rgbClr val="FF0000"/>
                              </a:solidFill>
                            </a:rPr>
                            <a:t>FAILURE (in finite time)</a:t>
                          </a:r>
                          <a:endParaRPr lang="en-US" sz="1400" dirty="0"/>
                        </a:p>
                      </a:txBody>
                      <a:tcPr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50000"/>
                          </a:schemeClr>
                        </a:solidFill>
                      </a:tcPr>
                    </a:tc>
                    <a:tc rowSpan="2"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chemeClr val="accent6"/>
                              </a:solidFill>
                            </a:rPr>
                            <a:t>SUCCESS (in finite time)</a:t>
                          </a:r>
                          <a:endParaRPr lang="en-US" sz="1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5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39576678"/>
                      </a:ext>
                    </a:extLst>
                  </a:tr>
                  <a:tr h="269155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T>
                          <a:noFill/>
                        </a:lnT>
                      </a:tcPr>
                    </a:tc>
                    <a:tc vMerge="1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400" dirty="0"/>
                        </a:p>
                      </a:txBody>
                      <a:tcPr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/>
                            <a:t>UNDEFINED</a:t>
                          </a:r>
                        </a:p>
                      </a:txBody>
                      <a:tcPr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400" dirty="0"/>
                        </a:p>
                      </a:txBody>
                      <a:tcPr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35337734"/>
                      </a:ext>
                    </a:extLst>
                  </a:tr>
                  <a:tr h="269155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F</a:t>
                          </a: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accent2">
                            <a:lumMod val="50000"/>
                          </a:schemeClr>
                        </a:solidFill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T</a:t>
                          </a:r>
                        </a:p>
                      </a:txBody>
                      <a:tcPr anchor="ctr">
                        <a:solidFill>
                          <a:schemeClr val="accent6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/>
                            <a:t>UNDEFINED</a:t>
                          </a: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bg1"/>
                        </a:solidFill>
                      </a:tcPr>
                    </a:tc>
                    <a:tc rowSpan="2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accent6"/>
                              </a:solidFill>
                            </a:rPr>
                            <a:t>SUCCESS (in finite time)</a:t>
                          </a:r>
                          <a:endParaRPr lang="en-US" sz="1400" dirty="0"/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accent6">
                            <a:lumMod val="50000"/>
                          </a:schemeClr>
                        </a:solidFill>
                      </a:tcPr>
                    </a:tc>
                    <a:tc rowSpan="2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rgbClr val="FF0000"/>
                              </a:solidFill>
                            </a:rPr>
                            <a:t>FAILURE (in finite time)</a:t>
                          </a:r>
                          <a:endParaRPr lang="en-US" sz="1400" dirty="0"/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accent2">
                            <a:lumMod val="5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68961383"/>
                      </a:ext>
                    </a:extLst>
                  </a:tr>
                  <a:tr h="269155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rgbClr val="FF0000"/>
                              </a:solidFill>
                            </a:rPr>
                            <a:t>FAILURE (in finite time)</a:t>
                          </a:r>
                          <a:endParaRPr lang="en-US" sz="1400" dirty="0"/>
                        </a:p>
                      </a:txBody>
                      <a:tcPr>
                        <a:solidFill>
                          <a:schemeClr val="accent2">
                            <a:lumMod val="50000"/>
                          </a:schemeClr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accent6"/>
                              </a:solidFill>
                            </a:rPr>
                            <a:t>SUCCESS (in finite time)</a:t>
                          </a:r>
                          <a:endParaRPr lang="en-US" sz="1400" dirty="0"/>
                        </a:p>
                      </a:txBody>
                      <a:tcPr>
                        <a:solidFill>
                          <a:schemeClr val="accent2">
                            <a:lumMod val="50000"/>
                          </a:schemeClr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rgbClr val="FF0000"/>
                              </a:solidFill>
                            </a:rPr>
                            <a:t>FAILURE (in finite time)</a:t>
                          </a:r>
                          <a:endParaRPr lang="en-US" sz="1400" dirty="0"/>
                        </a:p>
                      </a:txBody>
                      <a:tcPr>
                        <a:solidFill>
                          <a:schemeClr val="accent2">
                            <a:lumMod val="5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7085643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52">
                <a:extLst>
                  <a:ext uri="{FF2B5EF4-FFF2-40B4-BE49-F238E27FC236}">
                    <a16:creationId xmlns:a16="http://schemas.microsoft.com/office/drawing/2014/main" id="{C0E7C6B1-6CD9-E17E-AFC9-7B974AD85EE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91616322"/>
                  </p:ext>
                </p:extLst>
              </p:nvPr>
            </p:nvGraphicFramePr>
            <p:xfrm>
              <a:off x="1016047" y="2841089"/>
              <a:ext cx="6710635" cy="15240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401273">
                      <a:extLst>
                        <a:ext uri="{9D8B030D-6E8A-4147-A177-3AD203B41FA5}">
                          <a16:colId xmlns:a16="http://schemas.microsoft.com/office/drawing/2014/main" val="3919644959"/>
                        </a:ext>
                      </a:extLst>
                    </a:gridCol>
                    <a:gridCol w="373380">
                      <a:extLst>
                        <a:ext uri="{9D8B030D-6E8A-4147-A177-3AD203B41FA5}">
                          <a16:colId xmlns:a16="http://schemas.microsoft.com/office/drawing/2014/main" val="3669440011"/>
                        </a:ext>
                      </a:extLst>
                    </a:gridCol>
                    <a:gridCol w="1912620">
                      <a:extLst>
                        <a:ext uri="{9D8B030D-6E8A-4147-A177-3AD203B41FA5}">
                          <a16:colId xmlns:a16="http://schemas.microsoft.com/office/drawing/2014/main" val="3379705832"/>
                        </a:ext>
                      </a:extLst>
                    </a:gridCol>
                    <a:gridCol w="1981200">
                      <a:extLst>
                        <a:ext uri="{9D8B030D-6E8A-4147-A177-3AD203B41FA5}">
                          <a16:colId xmlns:a16="http://schemas.microsoft.com/office/drawing/2014/main" val="3706511608"/>
                        </a:ext>
                      </a:extLst>
                    </a:gridCol>
                    <a:gridCol w="2042162">
                      <a:extLst>
                        <a:ext uri="{9D8B030D-6E8A-4147-A177-3AD203B41FA5}">
                          <a16:colId xmlns:a16="http://schemas.microsoft.com/office/drawing/2014/main" val="753910846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r="-1571212" b="-4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8197" r="-1600000" b="-4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0446" r="-210828" b="-4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35276" r="-103067" b="-4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28955" r="-299" b="-42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48586678"/>
                      </a:ext>
                    </a:extLst>
                  </a:tr>
                  <a:tr h="304800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T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50000"/>
                          </a:schemeClr>
                        </a:solidFill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F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50000"/>
                          </a:schemeClr>
                        </a:solidFill>
                      </a:tcPr>
                    </a:tc>
                    <a:tc rowSpan="2"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chemeClr val="accent6"/>
                              </a:solidFill>
                            </a:rPr>
                            <a:t>SUCCESS (in finite time)</a:t>
                          </a:r>
                          <a:endParaRPr lang="en-US" sz="1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rgbClr val="FF0000"/>
                              </a:solidFill>
                            </a:rPr>
                            <a:t>FAILURE (in finite time)</a:t>
                          </a:r>
                          <a:endParaRPr lang="en-US" sz="1400" dirty="0"/>
                        </a:p>
                      </a:txBody>
                      <a:tcPr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50000"/>
                          </a:schemeClr>
                        </a:solidFill>
                      </a:tcPr>
                    </a:tc>
                    <a:tc rowSpan="2"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chemeClr val="accent6"/>
                              </a:solidFill>
                            </a:rPr>
                            <a:t>SUCCESS (in finite time)</a:t>
                          </a:r>
                          <a:endParaRPr lang="en-US" sz="1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5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39576678"/>
                      </a:ext>
                    </a:extLst>
                  </a:tr>
                  <a:tr h="30480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T>
                          <a:noFill/>
                        </a:lnT>
                      </a:tcPr>
                    </a:tc>
                    <a:tc vMerge="1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400" dirty="0"/>
                        </a:p>
                      </a:txBody>
                      <a:tcPr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/>
                            <a:t>UNDEFINED</a:t>
                          </a:r>
                        </a:p>
                      </a:txBody>
                      <a:tcPr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400" dirty="0"/>
                        </a:p>
                      </a:txBody>
                      <a:tcPr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35337734"/>
                      </a:ext>
                    </a:extLst>
                  </a:tr>
                  <a:tr h="304800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F</a:t>
                          </a: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accent2">
                            <a:lumMod val="50000"/>
                          </a:schemeClr>
                        </a:solidFill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T</a:t>
                          </a:r>
                        </a:p>
                      </a:txBody>
                      <a:tcPr anchor="ctr">
                        <a:solidFill>
                          <a:schemeClr val="accent6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/>
                            <a:t>UNDEFINED</a:t>
                          </a: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bg1"/>
                        </a:solidFill>
                      </a:tcPr>
                    </a:tc>
                    <a:tc rowSpan="2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accent6"/>
                              </a:solidFill>
                            </a:rPr>
                            <a:t>SUCCESS (in finite time)</a:t>
                          </a:r>
                          <a:endParaRPr lang="en-US" sz="1400" dirty="0"/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accent6">
                            <a:lumMod val="50000"/>
                          </a:schemeClr>
                        </a:solidFill>
                      </a:tcPr>
                    </a:tc>
                    <a:tc rowSpan="2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rgbClr val="FF0000"/>
                              </a:solidFill>
                            </a:rPr>
                            <a:t>FAILURE (in finite time)</a:t>
                          </a:r>
                          <a:endParaRPr lang="en-US" sz="1400" dirty="0"/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accent2">
                            <a:lumMod val="5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68961383"/>
                      </a:ext>
                    </a:extLst>
                  </a:tr>
                  <a:tr h="30480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rgbClr val="FF0000"/>
                              </a:solidFill>
                            </a:rPr>
                            <a:t>FAILURE (in finite time)</a:t>
                          </a:r>
                          <a:endParaRPr lang="en-US" sz="1400" dirty="0"/>
                        </a:p>
                      </a:txBody>
                      <a:tcPr>
                        <a:solidFill>
                          <a:schemeClr val="accent2">
                            <a:lumMod val="50000"/>
                          </a:schemeClr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accent6"/>
                              </a:solidFill>
                            </a:rPr>
                            <a:t>SUCCESS (in finite time)</a:t>
                          </a:r>
                          <a:endParaRPr lang="en-US" sz="1400" dirty="0"/>
                        </a:p>
                      </a:txBody>
                      <a:tcPr>
                        <a:solidFill>
                          <a:schemeClr val="accent2">
                            <a:lumMod val="50000"/>
                          </a:schemeClr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rgbClr val="FF0000"/>
                              </a:solidFill>
                            </a:rPr>
                            <a:t>FAILURE (in finite time)</a:t>
                          </a:r>
                          <a:endParaRPr lang="en-US" sz="1400" dirty="0"/>
                        </a:p>
                      </a:txBody>
                      <a:tcPr>
                        <a:solidFill>
                          <a:schemeClr val="accent2">
                            <a:lumMod val="5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7085643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157918C-3632-50AB-941D-F5CE7212DDF9}"/>
                  </a:ext>
                </a:extLst>
              </p:cNvPr>
              <p:cNvSpPr txBox="1"/>
              <p:nvPr/>
            </p:nvSpPr>
            <p:spPr>
              <a:xfrm>
                <a:off x="401344" y="4674244"/>
                <a:ext cx="397002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Suppose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¬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 is verifiable. Then we can find a test such that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157918C-3632-50AB-941D-F5CE7212DD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344" y="4674244"/>
                <a:ext cx="3970020" cy="646331"/>
              </a:xfrm>
              <a:prstGeom prst="rect">
                <a:avLst/>
              </a:prstGeom>
              <a:blipFill>
                <a:blip r:embed="rId4"/>
                <a:stretch>
                  <a:fillRect l="-1382" t="-5660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845E88E-3326-259B-ADE6-EF9B7B0DF098}"/>
                  </a:ext>
                </a:extLst>
              </p:cNvPr>
              <p:cNvSpPr txBox="1"/>
              <p:nvPr/>
            </p:nvSpPr>
            <p:spPr>
              <a:xfrm>
                <a:off x="640081" y="1969146"/>
                <a:ext cx="397002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Suppose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 is verifiable. Then we can find a test such that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845E88E-3326-259B-ADE6-EF9B7B0DF0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081" y="1969146"/>
                <a:ext cx="3970020" cy="646331"/>
              </a:xfrm>
              <a:prstGeom prst="rect">
                <a:avLst/>
              </a:prstGeom>
              <a:blipFill>
                <a:blip r:embed="rId5"/>
                <a:stretch>
                  <a:fillRect l="-1229" t="-4717" r="-199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A19CEB4-B307-5822-AE6A-F7B1E9AAC9F3}"/>
              </a:ext>
            </a:extLst>
          </p:cNvPr>
          <p:cNvCxnSpPr/>
          <p:nvPr/>
        </p:nvCxnSpPr>
        <p:spPr>
          <a:xfrm>
            <a:off x="2194560" y="2615477"/>
            <a:ext cx="335280" cy="3898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D4955DE-2A67-EBDC-23CC-689FD4FC5D8E}"/>
              </a:ext>
            </a:extLst>
          </p:cNvPr>
          <p:cNvCxnSpPr/>
          <p:nvPr/>
        </p:nvCxnSpPr>
        <p:spPr>
          <a:xfrm flipV="1">
            <a:off x="3103663" y="4495800"/>
            <a:ext cx="835877" cy="1784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C2A9CB2-8125-8020-3106-3636EFCDAC19}"/>
                  </a:ext>
                </a:extLst>
              </p:cNvPr>
              <p:cNvSpPr txBox="1"/>
              <p:nvPr/>
            </p:nvSpPr>
            <p:spPr>
              <a:xfrm>
                <a:off x="8762081" y="2141769"/>
                <a:ext cx="3374578" cy="20313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¬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dirty="0"/>
                  <a:t>:</a:t>
                </a:r>
              </a:p>
              <a:p>
                <a:pPr marL="342900" indent="-342900">
                  <a:buAutoNum type="arabicPeriod"/>
                </a:pPr>
                <a:r>
                  <a:rPr lang="en-US" dirty="0"/>
                  <a:t>Initialize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to 1</a:t>
                </a:r>
                <a:endParaRPr lang="en-US" sz="1800" dirty="0"/>
              </a:p>
              <a:p>
                <a:pPr marL="342900" indent="-342900">
                  <a:buAutoNum type="arabicPeriod"/>
                </a:pPr>
                <a:r>
                  <a:rPr lang="en-US" dirty="0"/>
                  <a:t>Run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en-US" dirty="0"/>
                  <a:t> for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seconds</a:t>
                </a:r>
              </a:p>
              <a:p>
                <a:pPr marL="342900" indent="-342900">
                  <a:buAutoNum type="arabicPeriod"/>
                </a:pPr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en-US" dirty="0"/>
                  <a:t> succeeds, return SUCCESS</a:t>
                </a:r>
              </a:p>
              <a:p>
                <a:pPr marL="342900" indent="-342900">
                  <a:buAutoNum type="arabicPeriod"/>
                </a:pPr>
                <a:r>
                  <a:rPr lang="en-US" dirty="0"/>
                  <a:t>Run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¬</m:t>
                        </m:r>
                      </m:sub>
                    </m:sSub>
                  </m:oMath>
                </a14:m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seconds</a:t>
                </a:r>
              </a:p>
              <a:p>
                <a:pPr marL="342900" indent="-342900">
                  <a:buAutoNum type="arabicPeriod"/>
                </a:pPr>
                <a:r>
                  <a:rPr lang="en-US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¬</m:t>
                        </m:r>
                      </m:sub>
                    </m:sSub>
                  </m:oMath>
                </a14:m>
                <a:r>
                  <a:rPr lang="en-US" dirty="0"/>
                  <a:t> succeeds, return FAILURE</a:t>
                </a:r>
              </a:p>
              <a:p>
                <a:pPr marL="342900" indent="-342900">
                  <a:buAutoNum type="arabicPeriod"/>
                </a:pPr>
                <a:r>
                  <a:rPr lang="en-US" dirty="0"/>
                  <a:t>Increment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and go to 2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C2A9CB2-8125-8020-3106-3636EFCDAC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2081" y="2141769"/>
                <a:ext cx="3374578" cy="2031325"/>
              </a:xfrm>
              <a:prstGeom prst="rect">
                <a:avLst/>
              </a:prstGeom>
              <a:blipFill>
                <a:blip r:embed="rId6"/>
                <a:stretch>
                  <a:fillRect l="-1444" t="-1497" r="-1083" b="-35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941E1DA-AFDC-8037-4EFA-2487CA0CA77F}"/>
                  </a:ext>
                </a:extLst>
              </p:cNvPr>
              <p:cNvSpPr txBox="1"/>
              <p:nvPr/>
            </p:nvSpPr>
            <p:spPr>
              <a:xfrm>
                <a:off x="5743706" y="1682249"/>
                <a:ext cx="629994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Construct the test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acc>
                    <m:r>
                      <a:rPr lang="en-US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¬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941E1DA-AFDC-8037-4EFA-2487CA0CA7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3706" y="1682249"/>
                <a:ext cx="6299943" cy="461665"/>
              </a:xfrm>
              <a:prstGeom prst="rect">
                <a:avLst/>
              </a:prstGeom>
              <a:blipFill>
                <a:blip r:embed="rId7"/>
                <a:stretch>
                  <a:fillRect l="-1451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C31DB39-E520-418F-4B52-527102290EFF}"/>
              </a:ext>
            </a:extLst>
          </p:cNvPr>
          <p:cNvCxnSpPr>
            <a:cxnSpLocks/>
          </p:cNvCxnSpPr>
          <p:nvPr/>
        </p:nvCxnSpPr>
        <p:spPr>
          <a:xfrm flipH="1">
            <a:off x="6960093" y="2143914"/>
            <a:ext cx="204187" cy="6971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4DC0417-9F05-CF7E-D0A2-E1029F17EA7C}"/>
                  </a:ext>
                </a:extLst>
              </p:cNvPr>
              <p:cNvSpPr txBox="1"/>
              <p:nvPr/>
            </p:nvSpPr>
            <p:spPr>
              <a:xfrm>
                <a:off x="3427446" y="5170340"/>
                <a:ext cx="7269480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3200" dirty="0"/>
                  <a:t> If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3200" dirty="0"/>
                  <a:t> and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¬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3200" dirty="0"/>
                  <a:t> verifiable, then the statement is decidable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4DC0417-9F05-CF7E-D0A2-E1029F17EA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7446" y="5170340"/>
                <a:ext cx="7269480" cy="1077218"/>
              </a:xfrm>
              <a:prstGeom prst="rect">
                <a:avLst/>
              </a:prstGeom>
              <a:blipFill>
                <a:blip r:embed="rId8"/>
                <a:stretch>
                  <a:fillRect l="-2096" t="-6780" b="-175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9799203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6142272-4882-79BD-21BD-FCDD01E1DC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31065EB-E9E2-5E41-0FD2-40BA7B795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47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9277B73-0E3A-511F-52CB-CE5005FFDF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3" r="604"/>
          <a:stretch/>
        </p:blipFill>
        <p:spPr>
          <a:xfrm>
            <a:off x="384027" y="358115"/>
            <a:ext cx="11407140" cy="122120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171208D-BA2B-41C8-5466-4B26086599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72" t="27221" r="786" b="11731"/>
          <a:stretch/>
        </p:blipFill>
        <p:spPr>
          <a:xfrm>
            <a:off x="384027" y="1752600"/>
            <a:ext cx="11407140" cy="39016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D1CA23D-73D1-B19F-3C06-1016F95D7DC3}"/>
              </a:ext>
            </a:extLst>
          </p:cNvPr>
          <p:cNvSpPr txBox="1"/>
          <p:nvPr/>
        </p:nvSpPr>
        <p:spPr>
          <a:xfrm>
            <a:off x="708659" y="2502763"/>
            <a:ext cx="678352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Certainties and impossibilities are true and false by definition.</a:t>
            </a:r>
            <a:br>
              <a:rPr lang="en-US" sz="3200" dirty="0"/>
            </a:br>
            <a:r>
              <a:rPr lang="en-US" sz="3200" dirty="0"/>
              <a:t>Yet, we can make trivial tests for them.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15A1333-CBD6-9056-057C-54A63D68AA1F}"/>
                  </a:ext>
                </a:extLst>
              </p:cNvPr>
              <p:cNvSpPr txBox="1"/>
              <p:nvPr/>
            </p:nvSpPr>
            <p:spPr>
              <a:xfrm>
                <a:off x="8503984" y="2502763"/>
                <a:ext cx="199759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⊤</m:t>
                        </m:r>
                      </m:sub>
                    </m:sSub>
                  </m:oMath>
                </a14:m>
                <a:r>
                  <a:rPr lang="en-US" sz="1800" dirty="0"/>
                  <a:t>:</a:t>
                </a:r>
              </a:p>
              <a:p>
                <a:pPr marL="342900" indent="-342900">
                  <a:buAutoNum type="arabicPeriod"/>
                </a:pPr>
                <a:r>
                  <a:rPr lang="en-US" dirty="0"/>
                  <a:t>return SUCCESS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15A1333-CBD6-9056-057C-54A63D68AA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3984" y="2502763"/>
                <a:ext cx="1997598" cy="646331"/>
              </a:xfrm>
              <a:prstGeom prst="rect">
                <a:avLst/>
              </a:prstGeom>
              <a:blipFill>
                <a:blip r:embed="rId4"/>
                <a:stretch>
                  <a:fillRect l="-2439" t="-5660" r="-1829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0A9BD8E-76B6-D767-A9F8-CD820CC234B2}"/>
                  </a:ext>
                </a:extLst>
              </p:cNvPr>
              <p:cNvSpPr txBox="1"/>
              <p:nvPr/>
            </p:nvSpPr>
            <p:spPr>
              <a:xfrm>
                <a:off x="8503984" y="3196677"/>
                <a:ext cx="1937069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⊥</m:t>
                        </m:r>
                      </m:sub>
                    </m:sSub>
                  </m:oMath>
                </a14:m>
                <a:r>
                  <a:rPr lang="en-US" sz="1800" dirty="0"/>
                  <a:t>:</a:t>
                </a:r>
              </a:p>
              <a:p>
                <a:pPr marL="342900" indent="-342900">
                  <a:buAutoNum type="arabicPeriod"/>
                </a:pPr>
                <a:r>
                  <a:rPr lang="en-US" dirty="0"/>
                  <a:t>return FAILURE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0A9BD8E-76B6-D767-A9F8-CD820CC234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3984" y="3196677"/>
                <a:ext cx="1937069" cy="646331"/>
              </a:xfrm>
              <a:prstGeom prst="rect">
                <a:avLst/>
              </a:prstGeom>
              <a:blipFill>
                <a:blip r:embed="rId5"/>
                <a:stretch>
                  <a:fillRect l="-2516" t="-4717" r="-2516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6729126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EEA85F0-3A49-AF5A-AD59-6D4667B4AE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5DDF395-7009-3896-A6C6-14F7F53B7A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48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7AF886-32FF-854A-F18A-FF2113B5E5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91" t="10845" r="1181"/>
          <a:stretch/>
        </p:blipFill>
        <p:spPr>
          <a:xfrm>
            <a:off x="111849" y="211163"/>
            <a:ext cx="11951495" cy="135440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1AB3980-8C03-98F0-E5B7-4A88E05EC1B2}"/>
              </a:ext>
            </a:extLst>
          </p:cNvPr>
          <p:cNvSpPr txBox="1"/>
          <p:nvPr/>
        </p:nvSpPr>
        <p:spPr>
          <a:xfrm>
            <a:off x="489646" y="1840599"/>
            <a:ext cx="745107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Conjunction (AND) of verifiable statements:</a:t>
            </a:r>
            <a:br>
              <a:rPr lang="en-US" sz="3200" dirty="0"/>
            </a:br>
            <a:r>
              <a:rPr lang="en-US" sz="3200" dirty="0"/>
              <a:t>check that all tests terminate successfully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D0600E2-1D55-143D-9148-CC3B441319BB}"/>
                  </a:ext>
                </a:extLst>
              </p:cNvPr>
              <p:cNvSpPr txBox="1"/>
              <p:nvPr/>
            </p:nvSpPr>
            <p:spPr>
              <a:xfrm>
                <a:off x="489646" y="3318932"/>
                <a:ext cx="896328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3200" dirty="0"/>
                  <a:t> Only finite conjunction is guaranteed to terminate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D0600E2-1D55-143D-9148-CC3B441319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646" y="3318932"/>
                <a:ext cx="8963288" cy="584775"/>
              </a:xfrm>
              <a:prstGeom prst="rect">
                <a:avLst/>
              </a:prstGeom>
              <a:blipFill>
                <a:blip r:embed="rId3"/>
                <a:stretch>
                  <a:fillRect t="-12500" r="-612" b="-34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A036CBD-8DF3-F5EE-6AD1-BDA71AE0D5D1}"/>
                  </a:ext>
                </a:extLst>
              </p:cNvPr>
              <p:cNvSpPr txBox="1"/>
              <p:nvPr/>
            </p:nvSpPr>
            <p:spPr>
              <a:xfrm>
                <a:off x="8602798" y="1840599"/>
                <a:ext cx="3318473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∧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dirty="0"/>
                  <a:t>:</a:t>
                </a:r>
              </a:p>
              <a:p>
                <a:pPr marL="342900" indent="-342900">
                  <a:buAutoNum type="arabicPeriod"/>
                </a:pPr>
                <a:r>
                  <a:rPr lang="en-US" dirty="0"/>
                  <a:t>Run all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 marL="342900" indent="-342900">
                  <a:buAutoNum type="arabicPeriod"/>
                </a:pPr>
                <a:r>
                  <a:rPr lang="en-US" dirty="0"/>
                  <a:t>If all succeed, return SUCCESS</a:t>
                </a:r>
              </a:p>
              <a:p>
                <a:pPr marL="342900" indent="-342900">
                  <a:buAutoNum type="arabicPeriod"/>
                </a:pPr>
                <a:r>
                  <a:rPr lang="en-US" dirty="0"/>
                  <a:t>Return FAILURE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A036CBD-8DF3-F5EE-6AD1-BDA71AE0D5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2798" y="1840599"/>
                <a:ext cx="3318473" cy="1200329"/>
              </a:xfrm>
              <a:prstGeom prst="rect">
                <a:avLst/>
              </a:prstGeom>
              <a:blipFill>
                <a:blip r:embed="rId4"/>
                <a:stretch>
                  <a:fillRect l="-1468" t="-3046" r="-550" b="-71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7941968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EEA85F0-3A49-AF5A-AD59-6D4667B4AE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5DDF395-7009-3896-A6C6-14F7F53B7A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49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AB3980-8C03-98F0-E5B7-4A88E05EC1B2}"/>
              </a:ext>
            </a:extLst>
          </p:cNvPr>
          <p:cNvSpPr txBox="1"/>
          <p:nvPr/>
        </p:nvSpPr>
        <p:spPr>
          <a:xfrm>
            <a:off x="489646" y="2082467"/>
            <a:ext cx="742504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Disjunction (OR) of verifiable statements:</a:t>
            </a:r>
            <a:br>
              <a:rPr lang="en-US" sz="3200" dirty="0"/>
            </a:br>
            <a:r>
              <a:rPr lang="en-US" sz="3200" dirty="0"/>
              <a:t>check that ONE test terminates successfully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D0600E2-1D55-143D-9148-CC3B441319BB}"/>
                  </a:ext>
                </a:extLst>
              </p:cNvPr>
              <p:cNvSpPr txBox="1"/>
              <p:nvPr/>
            </p:nvSpPr>
            <p:spPr>
              <a:xfrm>
                <a:off x="445379" y="3910676"/>
                <a:ext cx="8148834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3200" dirty="0"/>
                  <a:t> Only countable disjunction can reach all tests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D0600E2-1D55-143D-9148-CC3B441319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379" y="3910676"/>
                <a:ext cx="8148834" cy="584775"/>
              </a:xfrm>
              <a:prstGeom prst="rect">
                <a:avLst/>
              </a:prstGeom>
              <a:blipFill>
                <a:blip r:embed="rId2"/>
                <a:stretch>
                  <a:fillRect t="-12632" r="-898" b="-3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A036CBD-8DF3-F5EE-6AD1-BDA71AE0D5D1}"/>
                  </a:ext>
                </a:extLst>
              </p:cNvPr>
              <p:cNvSpPr txBox="1"/>
              <p:nvPr/>
            </p:nvSpPr>
            <p:spPr>
              <a:xfrm>
                <a:off x="8350637" y="2200459"/>
                <a:ext cx="3835217" cy="17543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∨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dirty="0"/>
                  <a:t>:</a:t>
                </a:r>
              </a:p>
              <a:p>
                <a:pPr marL="342900" indent="-342900">
                  <a:buAutoNum type="arabicPeriod"/>
                </a:pPr>
                <a:r>
                  <a:rPr lang="en-US" dirty="0"/>
                  <a:t>Initialize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to 1</a:t>
                </a:r>
              </a:p>
              <a:p>
                <a:pPr marL="342900" indent="-342900">
                  <a:buAutoNum type="arabicPeriod"/>
                </a:pPr>
                <a:r>
                  <a:rPr lang="en-US" dirty="0"/>
                  <a:t>For each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dirty="0"/>
              </a:p>
              <a:p>
                <a:pPr marL="800100" lvl="1" indent="-342900">
                  <a:buFont typeface="+mj-lt"/>
                  <a:buAutoNum type="alphaLcParenR"/>
                </a:pPr>
                <a:r>
                  <a:rPr lang="en-US" dirty="0"/>
                  <a:t>Run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seconds</a:t>
                </a:r>
              </a:p>
              <a:p>
                <a:pPr marL="800100" lvl="1" indent="-342900">
                  <a:buFont typeface="+mj-lt"/>
                  <a:buAutoNum type="alphaLcParenR"/>
                </a:pPr>
                <a:r>
                  <a:rPr lang="en-US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succeeds, return SUCCESS</a:t>
                </a:r>
              </a:p>
              <a:p>
                <a:pPr marL="342900" indent="-342900">
                  <a:buAutoNum type="arabicPeriod"/>
                </a:pPr>
                <a:r>
                  <a:rPr lang="en-US" dirty="0"/>
                  <a:t>Increment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and go to 2</a:t>
                </a: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A036CBD-8DF3-F5EE-6AD1-BDA71AE0D5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0637" y="2200459"/>
                <a:ext cx="3835217" cy="1754326"/>
              </a:xfrm>
              <a:prstGeom prst="rect">
                <a:avLst/>
              </a:prstGeom>
              <a:blipFill>
                <a:blip r:embed="rId3"/>
                <a:stretch>
                  <a:fillRect l="-1431" t="-2083" r="-477" b="-45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2B5846EF-DADB-052C-01A0-7BD444992E0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27" t="7926" r="547"/>
          <a:stretch/>
        </p:blipFill>
        <p:spPr>
          <a:xfrm>
            <a:off x="134402" y="182844"/>
            <a:ext cx="11923195" cy="165775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52F3B5F-E787-D052-883D-4AF6A7673B70}"/>
              </a:ext>
            </a:extLst>
          </p:cNvPr>
          <p:cNvSpPr txBox="1"/>
          <p:nvPr/>
        </p:nvSpPr>
        <p:spPr>
          <a:xfrm>
            <a:off x="4343754" y="3169115"/>
            <a:ext cx="3118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watch out for non-termination!</a:t>
            </a:r>
          </a:p>
        </p:txBody>
      </p:sp>
    </p:spTree>
    <p:extLst>
      <p:ext uri="{BB962C8B-B14F-4D97-AF65-F5344CB8AC3E}">
        <p14:creationId xmlns:p14="http://schemas.microsoft.com/office/powerpoint/2010/main" val="16985946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B5AA6-6A80-288A-ED2F-2D37DC91B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Logic of statements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2DE5CE-856F-8A80-6672-9263A28E92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80D31A-7194-8549-3919-40BFFC3B7F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9A0D7E-ADCC-88CA-5217-A37B18243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47026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E4903FD-3861-05E3-FB5A-BD114C9F53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C3D36E3-E43B-871B-739B-8ED840D33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50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CC451CF-473E-CB5C-29DE-AE1A7AD245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45" t="10513" r="1054" b="5347"/>
          <a:stretch/>
        </p:blipFill>
        <p:spPr>
          <a:xfrm>
            <a:off x="255567" y="251136"/>
            <a:ext cx="11679955" cy="138776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FDEB678-A757-4E87-3DD1-78E58906A15C}"/>
              </a:ext>
            </a:extLst>
          </p:cNvPr>
          <p:cNvSpPr txBox="1"/>
          <p:nvPr/>
        </p:nvSpPr>
        <p:spPr>
          <a:xfrm>
            <a:off x="724395" y="1981877"/>
            <a:ext cx="879244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For decidable statements, we need both the statement and its negation to be verifiable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2799785-0867-B090-E36C-CB991CE6575A}"/>
                  </a:ext>
                </a:extLst>
              </p:cNvPr>
              <p:cNvSpPr txBox="1"/>
              <p:nvPr/>
            </p:nvSpPr>
            <p:spPr>
              <a:xfrm>
                <a:off x="1333655" y="3409829"/>
                <a:ext cx="325505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¬ </m:t>
                    </m:r>
                    <m:nary>
                      <m:naryPr>
                        <m:chr m:val="⋀"/>
                        <m:subHide m:val="on"/>
                        <m:supHide m:val="on"/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⋁"/>
                        <m:subHide m:val="on"/>
                        <m:supHide m:val="on"/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¬</m:t>
                        </m:r>
                        <m:sSub>
                          <m:sSubPr>
                            <m:ctrlP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3600" dirty="0"/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2799785-0867-B090-E36C-CB991CE657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3655" y="3409829"/>
                <a:ext cx="3255058" cy="6463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B789CF6-F372-BF3F-C873-8E16D50EE391}"/>
                  </a:ext>
                </a:extLst>
              </p:cNvPr>
              <p:cNvSpPr txBox="1"/>
              <p:nvPr/>
            </p:nvSpPr>
            <p:spPr>
              <a:xfrm>
                <a:off x="5284839" y="3409829"/>
                <a:ext cx="325505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600" i="1">
                        <a:latin typeface="Cambria Math" panose="02040503050406030204" pitchFamily="18" charset="0"/>
                      </a:rPr>
                      <m:t>¬</m:t>
                    </m:r>
                    <m:nary>
                      <m:naryPr>
                        <m:chr m:val="⋁"/>
                        <m:subHide m:val="on"/>
                        <m:supHide m:val="on"/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600" i="1">
                        <a:latin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⋀"/>
                        <m:subHide m:val="on"/>
                        <m:supHide m:val="on"/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¬</m:t>
                        </m:r>
                        <m:sSub>
                          <m:sSub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3600" dirty="0"/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B789CF6-F372-BF3F-C873-8E16D50EE3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4839" y="3409829"/>
                <a:ext cx="3255058" cy="646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056E32A4-BF72-F2F9-9961-9FB7F46A2FEC}"/>
              </a:ext>
            </a:extLst>
          </p:cNvPr>
          <p:cNvSpPr txBox="1"/>
          <p:nvPr/>
        </p:nvSpPr>
        <p:spPr>
          <a:xfrm>
            <a:off x="1333655" y="4306529"/>
            <a:ext cx="7180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Using De Morgan properties, we can construct tests using test for negation</a:t>
            </a:r>
          </a:p>
        </p:txBody>
      </p:sp>
    </p:spTree>
    <p:extLst>
      <p:ext uri="{BB962C8B-B14F-4D97-AF65-F5344CB8AC3E}">
        <p14:creationId xmlns:p14="http://schemas.microsoft.com/office/powerpoint/2010/main" val="98671618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B5AA6-6A80-288A-ED2F-2D37DC91B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domain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2DE5CE-856F-8A80-6672-9263A28E92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80D31A-7194-8549-3919-40BFFC3B7F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9A0D7E-ADCC-88CA-5217-A37B18243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89658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5EE44CF-61FE-C661-FB49-F8278C38BD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B70387-873A-92C0-5263-4907144AB0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52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73A053-1F38-82E8-6927-946593D49479}"/>
              </a:ext>
            </a:extLst>
          </p:cNvPr>
          <p:cNvSpPr txBox="1"/>
          <p:nvPr/>
        </p:nvSpPr>
        <p:spPr>
          <a:xfrm>
            <a:off x="330365" y="159803"/>
            <a:ext cx="793480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What is the largest set of verifiable statements</a:t>
            </a:r>
            <a:br>
              <a:rPr lang="en-US" sz="3200" dirty="0"/>
            </a:br>
            <a:r>
              <a:rPr lang="en-US" sz="3200" dirty="0"/>
              <a:t>it makes sense to consider?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2CA657-1E36-A323-ED3B-846E9CCC8118}"/>
              </a:ext>
            </a:extLst>
          </p:cNvPr>
          <p:cNvSpPr txBox="1"/>
          <p:nvPr/>
        </p:nvSpPr>
        <p:spPr>
          <a:xfrm>
            <a:off x="5448300" y="1373818"/>
            <a:ext cx="64236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Note: even assuming an indeterminate amount of time, we can only run up to countably many tests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7D20F25-4045-FA6F-674A-3B316746E3CC}"/>
                  </a:ext>
                </a:extLst>
              </p:cNvPr>
              <p:cNvSpPr txBox="1"/>
              <p:nvPr/>
            </p:nvSpPr>
            <p:spPr>
              <a:xfrm>
                <a:off x="825910" y="1435373"/>
                <a:ext cx="397602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,…, </m:t>
                      </m:r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, …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7D20F25-4045-FA6F-674A-3B316746E3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910" y="1435373"/>
                <a:ext cx="3976025" cy="70788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27737FF4-1CBD-5A95-304F-49C9437D03BB}"/>
              </a:ext>
            </a:extLst>
          </p:cNvPr>
          <p:cNvSpPr txBox="1"/>
          <p:nvPr/>
        </p:nvSpPr>
        <p:spPr>
          <a:xfrm>
            <a:off x="5450881" y="2766345"/>
            <a:ext cx="64236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However, testing those statements implicitly tests all other statements that depend on those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FCC1D14-7FF0-B168-97FC-5587799A4A8F}"/>
                  </a:ext>
                </a:extLst>
              </p:cNvPr>
              <p:cNvSpPr txBox="1"/>
              <p:nvPr/>
            </p:nvSpPr>
            <p:spPr>
              <a:xfrm>
                <a:off x="825910" y="2721114"/>
                <a:ext cx="3956916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∨</m:t>
                      </m:r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∧</m:t>
                      </m:r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, …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FCC1D14-7FF0-B168-97FC-5587799A4A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910" y="2721114"/>
                <a:ext cx="3956916" cy="70788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C2BC8A7-7285-7985-CB7E-38B4807130A6}"/>
                  </a:ext>
                </a:extLst>
              </p:cNvPr>
              <p:cNvSpPr txBox="1"/>
              <p:nvPr/>
            </p:nvSpPr>
            <p:spPr>
              <a:xfrm>
                <a:off x="825910" y="4202570"/>
                <a:ext cx="8024981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3200" dirty="0">
                    <a:solidFill>
                      <a:schemeClr val="accent6">
                        <a:lumMod val="75000"/>
                      </a:schemeClr>
                    </a:solidFill>
                  </a:rPr>
                  <a:t> Set of verifiable statements whose truth can be verified by running countably many tests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C2BC8A7-7285-7985-CB7E-38B4807130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910" y="4202570"/>
                <a:ext cx="8024981" cy="1077218"/>
              </a:xfrm>
              <a:prstGeom prst="rect">
                <a:avLst/>
              </a:prstGeom>
              <a:blipFill>
                <a:blip r:embed="rId4"/>
                <a:stretch>
                  <a:fillRect l="-1898" t="-6780" r="-1822" b="-175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4011550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514B705-CEFD-B42D-CCCA-D8EF30C51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8DFA609-64B0-1514-2237-96CA7998E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53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E45AA6-9687-3B5B-99DB-2FFEC6136E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51" t="9135" r="869" b="5535"/>
          <a:stretch/>
        </p:blipFill>
        <p:spPr>
          <a:xfrm>
            <a:off x="45911" y="121444"/>
            <a:ext cx="11957970" cy="1231106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587D97CD-CB96-995E-A698-87585B47DD8D}"/>
              </a:ext>
            </a:extLst>
          </p:cNvPr>
          <p:cNvSpPr/>
          <p:nvPr/>
        </p:nvSpPr>
        <p:spPr>
          <a:xfrm>
            <a:off x="402026" y="3551548"/>
            <a:ext cx="4052856" cy="279629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C270212-506A-AA76-9453-67B6D6C0DF79}"/>
              </a:ext>
            </a:extLst>
          </p:cNvPr>
          <p:cNvSpPr/>
          <p:nvPr/>
        </p:nvSpPr>
        <p:spPr>
          <a:xfrm>
            <a:off x="1421633" y="3782398"/>
            <a:ext cx="2466913" cy="146402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652732C-48E9-1A66-38D2-D4F605A76AE9}"/>
                  </a:ext>
                </a:extLst>
              </p:cNvPr>
              <p:cNvSpPr txBox="1"/>
              <p:nvPr/>
            </p:nvSpPr>
            <p:spPr>
              <a:xfrm>
                <a:off x="461019" y="3466115"/>
                <a:ext cx="63818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𝒟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652732C-48E9-1A66-38D2-D4F605A76A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019" y="3466115"/>
                <a:ext cx="638187" cy="6463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078D812-D881-8610-D58F-8F5E1B9FC260}"/>
                  </a:ext>
                </a:extLst>
              </p:cNvPr>
              <p:cNvSpPr txBox="1"/>
              <p:nvPr/>
            </p:nvSpPr>
            <p:spPr>
              <a:xfrm>
                <a:off x="1896567" y="3952424"/>
                <a:ext cx="615425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ℬ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078D812-D881-8610-D58F-8F5E1B9FC2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6567" y="3952424"/>
                <a:ext cx="615425" cy="646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66F9681-1246-469E-6D07-B60E99BCC428}"/>
                  </a:ext>
                </a:extLst>
              </p:cNvPr>
              <p:cNvSpPr txBox="1"/>
              <p:nvPr/>
            </p:nvSpPr>
            <p:spPr>
              <a:xfrm>
                <a:off x="4718943" y="3673155"/>
                <a:ext cx="4195508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ℬ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={</m:t>
                      </m:r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,…}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66F9681-1246-469E-6D07-B60E99BCC4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8943" y="3673155"/>
                <a:ext cx="4195508" cy="7078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7B7033F-4DB0-5A26-7DB8-6997D8C4677A}"/>
                  </a:ext>
                </a:extLst>
              </p:cNvPr>
              <p:cNvSpPr txBox="1"/>
              <p:nvPr/>
            </p:nvSpPr>
            <p:spPr>
              <a:xfrm>
                <a:off x="4225603" y="5639956"/>
                <a:ext cx="4799071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∨</m:t>
                          </m:r>
                          <m:sSub>
                            <m:sSubPr>
                              <m:ctrlP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∧</m:t>
                      </m:r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7B7033F-4DB0-5A26-7DB8-6997D8C467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5603" y="5639956"/>
                <a:ext cx="4799071" cy="70788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89FCA06-CF84-521B-F417-E589DD952D60}"/>
              </a:ext>
            </a:extLst>
          </p:cNvPr>
          <p:cNvCxnSpPr>
            <a:cxnSpLocks/>
          </p:cNvCxnSpPr>
          <p:nvPr/>
        </p:nvCxnSpPr>
        <p:spPr>
          <a:xfrm flipH="1" flipV="1">
            <a:off x="5817576" y="5380831"/>
            <a:ext cx="237608" cy="4227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9EB2CC2-F82B-A84A-D17D-297A8D336973}"/>
              </a:ext>
            </a:extLst>
          </p:cNvPr>
          <p:cNvSpPr txBox="1"/>
          <p:nvPr/>
        </p:nvSpPr>
        <p:spPr>
          <a:xfrm>
            <a:off x="4519401" y="5016523"/>
            <a:ext cx="4799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Only finite conjunction and countable disjunction</a:t>
            </a:r>
          </a:p>
        </p:txBody>
      </p:sp>
    </p:spTree>
    <p:extLst>
      <p:ext uri="{BB962C8B-B14F-4D97-AF65-F5344CB8AC3E}">
        <p14:creationId xmlns:p14="http://schemas.microsoft.com/office/powerpoint/2010/main" val="394537506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514B705-CEFD-B42D-CCCA-D8EF30C51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8DFA609-64B0-1514-2237-96CA7998E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54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E45AA6-9687-3B5B-99DB-2FFEC6136E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51" t="9135" r="869" b="5535"/>
          <a:stretch/>
        </p:blipFill>
        <p:spPr>
          <a:xfrm>
            <a:off x="45911" y="121444"/>
            <a:ext cx="11957970" cy="12311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2441B25-5A1B-EF16-4D39-33A5500B7EC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14" t="12165" r="806" b="5683"/>
          <a:stretch/>
        </p:blipFill>
        <p:spPr>
          <a:xfrm>
            <a:off x="76199" y="1421021"/>
            <a:ext cx="11957970" cy="7786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2EC3281-AA52-BF11-F630-EF8E73A3479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5" t="3562" r="533" b="3093"/>
          <a:stretch/>
        </p:blipFill>
        <p:spPr>
          <a:xfrm>
            <a:off x="76200" y="2199690"/>
            <a:ext cx="11957970" cy="1048739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E6C1DBD7-AE31-A7A7-487E-CD5B4E198897}"/>
              </a:ext>
            </a:extLst>
          </p:cNvPr>
          <p:cNvSpPr/>
          <p:nvPr/>
        </p:nvSpPr>
        <p:spPr>
          <a:xfrm>
            <a:off x="402026" y="3551548"/>
            <a:ext cx="4052856" cy="279629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FC86E60-425F-74FA-C945-063F8A9E553F}"/>
              </a:ext>
            </a:extLst>
          </p:cNvPr>
          <p:cNvSpPr/>
          <p:nvPr/>
        </p:nvSpPr>
        <p:spPr>
          <a:xfrm>
            <a:off x="1421633" y="3782398"/>
            <a:ext cx="2466913" cy="146402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D94327B-2755-D7EE-683C-6954EFC0641B}"/>
                  </a:ext>
                </a:extLst>
              </p:cNvPr>
              <p:cNvSpPr txBox="1"/>
              <p:nvPr/>
            </p:nvSpPr>
            <p:spPr>
              <a:xfrm>
                <a:off x="461019" y="3466115"/>
                <a:ext cx="63818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𝒟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D94327B-2755-D7EE-683C-6954EFC064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019" y="3466115"/>
                <a:ext cx="638187" cy="6463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576613B-317E-770A-15C1-67B541124B35}"/>
                  </a:ext>
                </a:extLst>
              </p:cNvPr>
              <p:cNvSpPr txBox="1"/>
              <p:nvPr/>
            </p:nvSpPr>
            <p:spPr>
              <a:xfrm>
                <a:off x="1896567" y="3952424"/>
                <a:ext cx="615425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ℬ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576613B-317E-770A-15C1-67B541124B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6567" y="3952424"/>
                <a:ext cx="615425" cy="6463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A05B0D2-8D12-0653-45D4-94A413526816}"/>
                  </a:ext>
                </a:extLst>
              </p:cNvPr>
              <p:cNvSpPr txBox="1"/>
              <p:nvPr/>
            </p:nvSpPr>
            <p:spPr>
              <a:xfrm>
                <a:off x="4718943" y="3673155"/>
                <a:ext cx="4195508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ℬ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={</m:t>
                      </m:r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,…}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A05B0D2-8D12-0653-45D4-94A4135268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8943" y="3673155"/>
                <a:ext cx="4195508" cy="70788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63D598C-7AA0-9119-FEAE-636BE7650A45}"/>
                  </a:ext>
                </a:extLst>
              </p:cNvPr>
              <p:cNvSpPr txBox="1"/>
              <p:nvPr/>
            </p:nvSpPr>
            <p:spPr>
              <a:xfrm>
                <a:off x="4225603" y="5639956"/>
                <a:ext cx="4799071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∨</m:t>
                          </m:r>
                          <m:sSub>
                            <m:sSubPr>
                              <m:ctrlP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∧</m:t>
                      </m:r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63D598C-7AA0-9119-FEAE-636BE7650A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5603" y="5639956"/>
                <a:ext cx="4799071" cy="70788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50381E4-E4D5-9BF6-1132-53C26572B1AA}"/>
              </a:ext>
            </a:extLst>
          </p:cNvPr>
          <p:cNvCxnSpPr/>
          <p:nvPr/>
        </p:nvCxnSpPr>
        <p:spPr>
          <a:xfrm>
            <a:off x="5322277" y="4275589"/>
            <a:ext cx="615461" cy="3231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52D2333-7B45-B3DB-A082-4C36CC8CF6AB}"/>
              </a:ext>
            </a:extLst>
          </p:cNvPr>
          <p:cNvSpPr txBox="1"/>
          <p:nvPr/>
        </p:nvSpPr>
        <p:spPr>
          <a:xfrm>
            <a:off x="5937738" y="4414062"/>
            <a:ext cx="1664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Countable basis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85DD704-0BA5-8B47-FA36-000996872463}"/>
              </a:ext>
            </a:extLst>
          </p:cNvPr>
          <p:cNvCxnSpPr>
            <a:cxnSpLocks/>
          </p:cNvCxnSpPr>
          <p:nvPr/>
        </p:nvCxnSpPr>
        <p:spPr>
          <a:xfrm flipH="1" flipV="1">
            <a:off x="5817576" y="5380831"/>
            <a:ext cx="237608" cy="4227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B4233FE-972A-D9E6-B222-FF2982321BED}"/>
              </a:ext>
            </a:extLst>
          </p:cNvPr>
          <p:cNvSpPr txBox="1"/>
          <p:nvPr/>
        </p:nvSpPr>
        <p:spPr>
          <a:xfrm>
            <a:off x="4519401" y="5016523"/>
            <a:ext cx="4799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Only finite conjunction and countable disjunction</a:t>
            </a:r>
          </a:p>
        </p:txBody>
      </p:sp>
    </p:spTree>
    <p:extLst>
      <p:ext uri="{BB962C8B-B14F-4D97-AF65-F5344CB8AC3E}">
        <p14:creationId xmlns:p14="http://schemas.microsoft.com/office/powerpoint/2010/main" val="154344392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514B705-CEFD-B42D-CCCA-D8EF30C51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8DFA609-64B0-1514-2237-96CA7998E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55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E45AA6-9687-3B5B-99DB-2FFEC6136E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51" t="9135" r="869" b="5535"/>
          <a:stretch/>
        </p:blipFill>
        <p:spPr>
          <a:xfrm>
            <a:off x="45911" y="121444"/>
            <a:ext cx="11957970" cy="12311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2441B25-5A1B-EF16-4D39-33A5500B7EC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14" t="12165" r="806" b="5683"/>
          <a:stretch/>
        </p:blipFill>
        <p:spPr>
          <a:xfrm>
            <a:off x="76199" y="1421021"/>
            <a:ext cx="11957970" cy="7786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2EC3281-AA52-BF11-F630-EF8E73A3479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5" t="3562" r="533" b="3093"/>
          <a:stretch/>
        </p:blipFill>
        <p:spPr>
          <a:xfrm>
            <a:off x="76200" y="2199690"/>
            <a:ext cx="11957970" cy="104873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2EEC89E-90A3-5640-A02A-C3D9AD22D9EA}"/>
              </a:ext>
            </a:extLst>
          </p:cNvPr>
          <p:cNvSpPr txBox="1"/>
          <p:nvPr/>
        </p:nvSpPr>
        <p:spPr>
          <a:xfrm>
            <a:off x="356987" y="3488489"/>
            <a:ext cx="802498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6">
                    <a:lumMod val="75000"/>
                  </a:schemeClr>
                </a:solidFill>
              </a:rPr>
              <a:t>Every physical theory must be fully characterized by an experimental domain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BDD9914-6915-90E5-D3C2-D82A60431EA6}"/>
              </a:ext>
            </a:extLst>
          </p:cNvPr>
          <p:cNvSpPr txBox="1"/>
          <p:nvPr/>
        </p:nvSpPr>
        <p:spPr>
          <a:xfrm>
            <a:off x="1248507" y="4722313"/>
            <a:ext cx="6483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All its content must be expressible in terms of verifiable statements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FBB3ED1-75C0-387B-58FA-1E9A9BD61361}"/>
              </a:ext>
            </a:extLst>
          </p:cNvPr>
          <p:cNvSpPr txBox="1"/>
          <p:nvPr/>
        </p:nvSpPr>
        <p:spPr>
          <a:xfrm>
            <a:off x="1248507" y="5091645"/>
            <a:ext cx="6210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theory must be fully explorable with a countable set of tests</a:t>
            </a:r>
          </a:p>
        </p:txBody>
      </p:sp>
    </p:spTree>
    <p:extLst>
      <p:ext uri="{BB962C8B-B14F-4D97-AF65-F5344CB8AC3E}">
        <p14:creationId xmlns:p14="http://schemas.microsoft.com/office/powerpoint/2010/main" val="369382950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77D6EC1-DFF8-97C7-A9DA-BCDB9C77D4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CBCE4D4-6651-AC02-8A0D-0694016B5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3375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B5AA6-6A80-288A-ED2F-2D37DC91B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Logical context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2DE5CE-856F-8A80-6672-9263A28E92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80D31A-7194-8549-3919-40BFFC3B7F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9A0D7E-ADCC-88CA-5217-A37B18243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9028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Picture 87">
            <a:extLst>
              <a:ext uri="{FF2B5EF4-FFF2-40B4-BE49-F238E27FC236}">
                <a16:creationId xmlns:a16="http://schemas.microsoft.com/office/drawing/2014/main" id="{9A38C2F5-E849-3C9B-2ACF-066788934C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02" r="680"/>
          <a:stretch/>
        </p:blipFill>
        <p:spPr>
          <a:xfrm>
            <a:off x="597610" y="1946812"/>
            <a:ext cx="8386852" cy="698966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A1A987-D2DE-A4BB-C7F4-3920E2C548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E226CF-EB3F-95DA-6069-5B666628372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66D881E-519B-D00E-7CDA-E12C3633871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33" t="28602" r="1616" b="21219"/>
          <a:stretch/>
        </p:blipFill>
        <p:spPr>
          <a:xfrm>
            <a:off x="597610" y="206195"/>
            <a:ext cx="8386853" cy="538303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A7E5177-358E-F543-0BAF-C4A16AC132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5"/>
          <a:srcRect l="2246" t="13194" r="2799" b="10975"/>
          <a:stretch/>
        </p:blipFill>
        <p:spPr>
          <a:xfrm>
            <a:off x="597612" y="837302"/>
            <a:ext cx="8386856" cy="1029309"/>
          </a:xfrm>
          <a:prstGeom prst="rect">
            <a:avLst/>
          </a:prstGeom>
        </p:spPr>
      </p:pic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1CC80F31-18D6-B9EA-DA98-6748B3700D9E}"/>
              </a:ext>
            </a:extLst>
          </p:cNvPr>
          <p:cNvCxnSpPr>
            <a:cxnSpLocks/>
          </p:cNvCxnSpPr>
          <p:nvPr/>
        </p:nvCxnSpPr>
        <p:spPr>
          <a:xfrm flipH="1">
            <a:off x="9123374" y="837302"/>
            <a:ext cx="1250903" cy="2129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AB97953F-470D-8D4C-FBBB-F3634F900D32}"/>
              </a:ext>
            </a:extLst>
          </p:cNvPr>
          <p:cNvCxnSpPr>
            <a:cxnSpLocks/>
          </p:cNvCxnSpPr>
          <p:nvPr/>
        </p:nvCxnSpPr>
        <p:spPr>
          <a:xfrm flipH="1" flipV="1">
            <a:off x="9123374" y="1659636"/>
            <a:ext cx="1250903" cy="1036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9A24EF31-0B1D-6181-186A-9CABC1C2CFB2}"/>
              </a:ext>
            </a:extLst>
          </p:cNvPr>
          <p:cNvSpPr txBox="1"/>
          <p:nvPr/>
        </p:nvSpPr>
        <p:spPr>
          <a:xfrm>
            <a:off x="10441127" y="609366"/>
            <a:ext cx="14207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Informal part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4253875D-085A-8058-224E-7CFFABDC171E}"/>
              </a:ext>
            </a:extLst>
          </p:cNvPr>
          <p:cNvSpPr txBox="1"/>
          <p:nvPr/>
        </p:nvSpPr>
        <p:spPr>
          <a:xfrm>
            <a:off x="10441127" y="1578666"/>
            <a:ext cx="1279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Formal part</a:t>
            </a:r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60FA3510-EFB1-5159-9B5D-256A1B2253EB}"/>
              </a:ext>
            </a:extLst>
          </p:cNvPr>
          <p:cNvCxnSpPr>
            <a:cxnSpLocks/>
          </p:cNvCxnSpPr>
          <p:nvPr/>
        </p:nvCxnSpPr>
        <p:spPr>
          <a:xfrm>
            <a:off x="8984468" y="814252"/>
            <a:ext cx="0" cy="47200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840E6286-0E64-A2E9-FC58-02C1EF9EE990}"/>
              </a:ext>
            </a:extLst>
          </p:cNvPr>
          <p:cNvCxnSpPr>
            <a:cxnSpLocks/>
          </p:cNvCxnSpPr>
          <p:nvPr/>
        </p:nvCxnSpPr>
        <p:spPr>
          <a:xfrm>
            <a:off x="8984468" y="1423634"/>
            <a:ext cx="0" cy="47200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13534868-3DBA-A91C-9211-B4C1B14656E6}"/>
              </a:ext>
            </a:extLst>
          </p:cNvPr>
          <p:cNvSpPr txBox="1"/>
          <p:nvPr/>
        </p:nvSpPr>
        <p:spPr>
          <a:xfrm>
            <a:off x="4129482" y="2843915"/>
            <a:ext cx="787963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Each axiom/definition has two parts: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Informal part: tells us what elements in the physical world we are characterizing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Formal part: how the elements are</a:t>
            </a:r>
            <a:br>
              <a:rPr lang="en-US" sz="2400" dirty="0"/>
            </a:br>
            <a:r>
              <a:rPr lang="en-US" sz="2400" dirty="0"/>
              <a:t>characterized mathematically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97891B9-506E-6B9F-4B9E-4C0D7CC1364A}"/>
              </a:ext>
            </a:extLst>
          </p:cNvPr>
          <p:cNvGrpSpPr/>
          <p:nvPr/>
        </p:nvGrpSpPr>
        <p:grpSpPr>
          <a:xfrm>
            <a:off x="453928" y="2907261"/>
            <a:ext cx="3141467" cy="3195642"/>
            <a:chOff x="6564215" y="1073699"/>
            <a:chExt cx="4672586" cy="4753165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9E7BF1D-19EF-C36C-4459-D8F04E9A6F2E}"/>
                </a:ext>
              </a:extLst>
            </p:cNvPr>
            <p:cNvSpPr txBox="1"/>
            <p:nvPr/>
          </p:nvSpPr>
          <p:spPr>
            <a:xfrm>
              <a:off x="6838423" y="1105363"/>
              <a:ext cx="1834577" cy="6817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/>
                <a:t>Informal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C178465-519C-99EF-E889-4E1C4CF1412D}"/>
                </a:ext>
              </a:extLst>
            </p:cNvPr>
            <p:cNvSpPr txBox="1"/>
            <p:nvPr/>
          </p:nvSpPr>
          <p:spPr>
            <a:xfrm>
              <a:off x="9514188" y="1105363"/>
              <a:ext cx="1556493" cy="6817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/>
                <a:t>Formal</a:t>
              </a:r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31205F8F-AFA4-F595-91D8-6B4FFD123F23}"/>
                </a:ext>
              </a:extLst>
            </p:cNvPr>
            <p:cNvCxnSpPr>
              <a:cxnSpLocks/>
            </p:cNvCxnSpPr>
            <p:nvPr/>
          </p:nvCxnSpPr>
          <p:spPr>
            <a:xfrm>
              <a:off x="9106292" y="1073699"/>
              <a:ext cx="0" cy="4753165"/>
            </a:xfrm>
            <a:prstGeom prst="line">
              <a:avLst/>
            </a:prstGeom>
            <a:ln w="2857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676634C-8105-821D-6AA0-0BD3B6DDE696}"/>
                </a:ext>
              </a:extLst>
            </p:cNvPr>
            <p:cNvSpPr txBox="1"/>
            <p:nvPr/>
          </p:nvSpPr>
          <p:spPr>
            <a:xfrm>
              <a:off x="7123465" y="1778351"/>
              <a:ext cx="1264493" cy="5453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physics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46D490E-9854-7F52-04AB-04AE7023761A}"/>
                </a:ext>
              </a:extLst>
            </p:cNvPr>
            <p:cNvSpPr txBox="1"/>
            <p:nvPr/>
          </p:nvSpPr>
          <p:spPr>
            <a:xfrm>
              <a:off x="9793124" y="1778351"/>
              <a:ext cx="998622" cy="5453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math</a:t>
              </a:r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F3E13250-B18D-8628-2536-A1E54983C2D6}"/>
                </a:ext>
              </a:extLst>
            </p:cNvPr>
            <p:cNvSpPr/>
            <p:nvPr/>
          </p:nvSpPr>
          <p:spPr>
            <a:xfrm>
              <a:off x="7582998" y="2477124"/>
              <a:ext cx="576721" cy="593888"/>
            </a:xfrm>
            <a:custGeom>
              <a:avLst/>
              <a:gdLst>
                <a:gd name="connsiteX0" fmla="*/ 339365 w 576721"/>
                <a:gd name="connsiteY0" fmla="*/ 0 h 593888"/>
                <a:gd name="connsiteX1" fmla="*/ 339365 w 576721"/>
                <a:gd name="connsiteY1" fmla="*/ 0 h 593888"/>
                <a:gd name="connsiteX2" fmla="*/ 226244 w 576721"/>
                <a:gd name="connsiteY2" fmla="*/ 9427 h 593888"/>
                <a:gd name="connsiteX3" fmla="*/ 169683 w 576721"/>
                <a:gd name="connsiteY3" fmla="*/ 28280 h 593888"/>
                <a:gd name="connsiteX4" fmla="*/ 131975 w 576721"/>
                <a:gd name="connsiteY4" fmla="*/ 37707 h 593888"/>
                <a:gd name="connsiteX5" fmla="*/ 94268 w 576721"/>
                <a:gd name="connsiteY5" fmla="*/ 65987 h 593888"/>
                <a:gd name="connsiteX6" fmla="*/ 37707 w 576721"/>
                <a:gd name="connsiteY6" fmla="*/ 150829 h 593888"/>
                <a:gd name="connsiteX7" fmla="*/ 18854 w 576721"/>
                <a:gd name="connsiteY7" fmla="*/ 207389 h 593888"/>
                <a:gd name="connsiteX8" fmla="*/ 9427 w 576721"/>
                <a:gd name="connsiteY8" fmla="*/ 235670 h 593888"/>
                <a:gd name="connsiteX9" fmla="*/ 0 w 576721"/>
                <a:gd name="connsiteY9" fmla="*/ 263950 h 593888"/>
                <a:gd name="connsiteX10" fmla="*/ 9427 w 576721"/>
                <a:gd name="connsiteY10" fmla="*/ 461913 h 593888"/>
                <a:gd name="connsiteX11" fmla="*/ 28281 w 576721"/>
                <a:gd name="connsiteY11" fmla="*/ 490194 h 593888"/>
                <a:gd name="connsiteX12" fmla="*/ 141402 w 576721"/>
                <a:gd name="connsiteY12" fmla="*/ 565608 h 593888"/>
                <a:gd name="connsiteX13" fmla="*/ 197963 w 576721"/>
                <a:gd name="connsiteY13" fmla="*/ 593888 h 593888"/>
                <a:gd name="connsiteX14" fmla="*/ 546755 w 576721"/>
                <a:gd name="connsiteY14" fmla="*/ 584462 h 593888"/>
                <a:gd name="connsiteX15" fmla="*/ 575035 w 576721"/>
                <a:gd name="connsiteY15" fmla="*/ 565608 h 593888"/>
                <a:gd name="connsiteX16" fmla="*/ 565608 w 576721"/>
                <a:gd name="connsiteY16" fmla="*/ 405352 h 593888"/>
                <a:gd name="connsiteX17" fmla="*/ 556182 w 576721"/>
                <a:gd name="connsiteY17" fmla="*/ 377072 h 593888"/>
                <a:gd name="connsiteX18" fmla="*/ 490194 w 576721"/>
                <a:gd name="connsiteY18" fmla="*/ 348792 h 593888"/>
                <a:gd name="connsiteX19" fmla="*/ 405353 w 576721"/>
                <a:gd name="connsiteY19" fmla="*/ 339365 h 593888"/>
                <a:gd name="connsiteX20" fmla="*/ 386499 w 576721"/>
                <a:gd name="connsiteY20" fmla="*/ 311084 h 593888"/>
                <a:gd name="connsiteX21" fmla="*/ 386499 w 576721"/>
                <a:gd name="connsiteY21" fmla="*/ 216816 h 593888"/>
                <a:gd name="connsiteX22" fmla="*/ 414780 w 576721"/>
                <a:gd name="connsiteY22" fmla="*/ 197963 h 593888"/>
                <a:gd name="connsiteX23" fmla="*/ 452487 w 576721"/>
                <a:gd name="connsiteY23" fmla="*/ 150829 h 593888"/>
                <a:gd name="connsiteX24" fmla="*/ 461914 w 576721"/>
                <a:gd name="connsiteY24" fmla="*/ 113121 h 593888"/>
                <a:gd name="connsiteX25" fmla="*/ 452487 w 576721"/>
                <a:gd name="connsiteY25" fmla="*/ 47134 h 593888"/>
                <a:gd name="connsiteX26" fmla="*/ 424206 w 576721"/>
                <a:gd name="connsiteY26" fmla="*/ 28280 h 593888"/>
                <a:gd name="connsiteX27" fmla="*/ 377072 w 576721"/>
                <a:gd name="connsiteY27" fmla="*/ 18853 h 593888"/>
                <a:gd name="connsiteX28" fmla="*/ 339365 w 576721"/>
                <a:gd name="connsiteY28" fmla="*/ 0 h 593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76721" h="593888">
                  <a:moveTo>
                    <a:pt x="339365" y="0"/>
                  </a:moveTo>
                  <a:lnTo>
                    <a:pt x="339365" y="0"/>
                  </a:lnTo>
                  <a:cubicBezTo>
                    <a:pt x="301658" y="3142"/>
                    <a:pt x="263567" y="3207"/>
                    <a:pt x="226244" y="9427"/>
                  </a:cubicBezTo>
                  <a:cubicBezTo>
                    <a:pt x="206641" y="12694"/>
                    <a:pt x="188963" y="23460"/>
                    <a:pt x="169683" y="28280"/>
                  </a:cubicBezTo>
                  <a:lnTo>
                    <a:pt x="131975" y="37707"/>
                  </a:lnTo>
                  <a:cubicBezTo>
                    <a:pt x="119406" y="47134"/>
                    <a:pt x="105377" y="54877"/>
                    <a:pt x="94268" y="65987"/>
                  </a:cubicBezTo>
                  <a:cubicBezTo>
                    <a:pt x="79765" y="80490"/>
                    <a:pt x="45185" y="134378"/>
                    <a:pt x="37707" y="150829"/>
                  </a:cubicBezTo>
                  <a:cubicBezTo>
                    <a:pt x="29483" y="168921"/>
                    <a:pt x="25138" y="188536"/>
                    <a:pt x="18854" y="207389"/>
                  </a:cubicBezTo>
                  <a:lnTo>
                    <a:pt x="9427" y="235670"/>
                  </a:lnTo>
                  <a:lnTo>
                    <a:pt x="0" y="263950"/>
                  </a:lnTo>
                  <a:cubicBezTo>
                    <a:pt x="3142" y="329938"/>
                    <a:pt x="1233" y="396361"/>
                    <a:pt x="9427" y="461913"/>
                  </a:cubicBezTo>
                  <a:cubicBezTo>
                    <a:pt x="10832" y="473155"/>
                    <a:pt x="19860" y="482615"/>
                    <a:pt x="28281" y="490194"/>
                  </a:cubicBezTo>
                  <a:cubicBezTo>
                    <a:pt x="107364" y="561369"/>
                    <a:pt x="78977" y="529936"/>
                    <a:pt x="141402" y="565608"/>
                  </a:cubicBezTo>
                  <a:cubicBezTo>
                    <a:pt x="192567" y="594845"/>
                    <a:pt x="146116" y="576607"/>
                    <a:pt x="197963" y="593888"/>
                  </a:cubicBezTo>
                  <a:cubicBezTo>
                    <a:pt x="314227" y="590746"/>
                    <a:pt x="430774" y="593160"/>
                    <a:pt x="546755" y="584462"/>
                  </a:cubicBezTo>
                  <a:cubicBezTo>
                    <a:pt x="558053" y="583615"/>
                    <a:pt x="573849" y="576875"/>
                    <a:pt x="575035" y="565608"/>
                  </a:cubicBezTo>
                  <a:cubicBezTo>
                    <a:pt x="580637" y="512391"/>
                    <a:pt x="570932" y="458597"/>
                    <a:pt x="565608" y="405352"/>
                  </a:cubicBezTo>
                  <a:cubicBezTo>
                    <a:pt x="564619" y="395465"/>
                    <a:pt x="562389" y="384831"/>
                    <a:pt x="556182" y="377072"/>
                  </a:cubicBezTo>
                  <a:cubicBezTo>
                    <a:pt x="541643" y="358898"/>
                    <a:pt x="510852" y="351970"/>
                    <a:pt x="490194" y="348792"/>
                  </a:cubicBezTo>
                  <a:cubicBezTo>
                    <a:pt x="462070" y="344465"/>
                    <a:pt x="433633" y="342507"/>
                    <a:pt x="405353" y="339365"/>
                  </a:cubicBezTo>
                  <a:cubicBezTo>
                    <a:pt x="399068" y="329938"/>
                    <a:pt x="391566" y="321218"/>
                    <a:pt x="386499" y="311084"/>
                  </a:cubicBezTo>
                  <a:cubicBezTo>
                    <a:pt x="371588" y="281263"/>
                    <a:pt x="372216" y="248951"/>
                    <a:pt x="386499" y="216816"/>
                  </a:cubicBezTo>
                  <a:cubicBezTo>
                    <a:pt x="391101" y="206463"/>
                    <a:pt x="405353" y="204247"/>
                    <a:pt x="414780" y="197963"/>
                  </a:cubicBezTo>
                  <a:cubicBezTo>
                    <a:pt x="445593" y="105513"/>
                    <a:pt x="395637" y="236102"/>
                    <a:pt x="452487" y="150829"/>
                  </a:cubicBezTo>
                  <a:cubicBezTo>
                    <a:pt x="459674" y="140049"/>
                    <a:pt x="458772" y="125690"/>
                    <a:pt x="461914" y="113121"/>
                  </a:cubicBezTo>
                  <a:cubicBezTo>
                    <a:pt x="458772" y="91125"/>
                    <a:pt x="461511" y="67438"/>
                    <a:pt x="452487" y="47134"/>
                  </a:cubicBezTo>
                  <a:cubicBezTo>
                    <a:pt x="447885" y="36781"/>
                    <a:pt x="434814" y="32258"/>
                    <a:pt x="424206" y="28280"/>
                  </a:cubicBezTo>
                  <a:cubicBezTo>
                    <a:pt x="409204" y="22654"/>
                    <a:pt x="392713" y="22329"/>
                    <a:pt x="377072" y="18853"/>
                  </a:cubicBezTo>
                  <a:cubicBezTo>
                    <a:pt x="317507" y="5617"/>
                    <a:pt x="345649" y="3142"/>
                    <a:pt x="339365" y="0"/>
                  </a:cubicBezTo>
                  <a:close/>
                </a:path>
              </a:pathLst>
            </a:custGeom>
            <a:gradFill flip="none" rotWithShape="1">
              <a:gsLst>
                <a:gs pos="56000">
                  <a:srgbClr val="3C1A56"/>
                </a:gs>
                <a:gs pos="100000">
                  <a:schemeClr val="bg1"/>
                </a:gs>
                <a:gs pos="12000">
                  <a:srgbClr val="7030A0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B10E3934-8C23-D600-9256-4F7564EABB5E}"/>
                </a:ext>
              </a:extLst>
            </p:cNvPr>
            <p:cNvSpPr/>
            <p:nvPr/>
          </p:nvSpPr>
          <p:spPr>
            <a:xfrm>
              <a:off x="6564215" y="3117374"/>
              <a:ext cx="791115" cy="737811"/>
            </a:xfrm>
            <a:custGeom>
              <a:avLst/>
              <a:gdLst>
                <a:gd name="connsiteX0" fmla="*/ 641356 w 1061407"/>
                <a:gd name="connsiteY0" fmla="*/ 330740 h 989892"/>
                <a:gd name="connsiteX1" fmla="*/ 641356 w 1061407"/>
                <a:gd name="connsiteY1" fmla="*/ 330740 h 989892"/>
                <a:gd name="connsiteX2" fmla="*/ 631629 w 1061407"/>
                <a:gd name="connsiteY2" fmla="*/ 243191 h 989892"/>
                <a:gd name="connsiteX3" fmla="*/ 621901 w 1061407"/>
                <a:gd name="connsiteY3" fmla="*/ 214008 h 989892"/>
                <a:gd name="connsiteX4" fmla="*/ 612173 w 1061407"/>
                <a:gd name="connsiteY4" fmla="*/ 175098 h 989892"/>
                <a:gd name="connsiteX5" fmla="*/ 602446 w 1061407"/>
                <a:gd name="connsiteY5" fmla="*/ 126460 h 989892"/>
                <a:gd name="connsiteX6" fmla="*/ 582990 w 1061407"/>
                <a:gd name="connsiteY6" fmla="*/ 107004 h 989892"/>
                <a:gd name="connsiteX7" fmla="*/ 553807 w 1061407"/>
                <a:gd name="connsiteY7" fmla="*/ 68094 h 989892"/>
                <a:gd name="connsiteX8" fmla="*/ 475986 w 1061407"/>
                <a:gd name="connsiteY8" fmla="*/ 0 h 989892"/>
                <a:gd name="connsiteX9" fmla="*/ 446803 w 1061407"/>
                <a:gd name="connsiteY9" fmla="*/ 9728 h 989892"/>
                <a:gd name="connsiteX10" fmla="*/ 437076 w 1061407"/>
                <a:gd name="connsiteY10" fmla="*/ 38911 h 989892"/>
                <a:gd name="connsiteX11" fmla="*/ 417620 w 1061407"/>
                <a:gd name="connsiteY11" fmla="*/ 58366 h 989892"/>
                <a:gd name="connsiteX12" fmla="*/ 388437 w 1061407"/>
                <a:gd name="connsiteY12" fmla="*/ 126460 h 989892"/>
                <a:gd name="connsiteX13" fmla="*/ 368982 w 1061407"/>
                <a:gd name="connsiteY13" fmla="*/ 184825 h 989892"/>
                <a:gd name="connsiteX14" fmla="*/ 349527 w 1061407"/>
                <a:gd name="connsiteY14" fmla="*/ 243191 h 989892"/>
                <a:gd name="connsiteX15" fmla="*/ 310616 w 1061407"/>
                <a:gd name="connsiteY15" fmla="*/ 291830 h 989892"/>
                <a:gd name="connsiteX16" fmla="*/ 38242 w 1061407"/>
                <a:gd name="connsiteY16" fmla="*/ 301557 h 989892"/>
                <a:gd name="connsiteX17" fmla="*/ 28514 w 1061407"/>
                <a:gd name="connsiteY17" fmla="*/ 515566 h 989892"/>
                <a:gd name="connsiteX18" fmla="*/ 47969 w 1061407"/>
                <a:gd name="connsiteY18" fmla="*/ 544749 h 989892"/>
                <a:gd name="connsiteX19" fmla="*/ 106335 w 1061407"/>
                <a:gd name="connsiteY19" fmla="*/ 564204 h 989892"/>
                <a:gd name="connsiteX20" fmla="*/ 135518 w 1061407"/>
                <a:gd name="connsiteY20" fmla="*/ 573932 h 989892"/>
                <a:gd name="connsiteX21" fmla="*/ 164701 w 1061407"/>
                <a:gd name="connsiteY21" fmla="*/ 593387 h 989892"/>
                <a:gd name="connsiteX22" fmla="*/ 213339 w 1061407"/>
                <a:gd name="connsiteY22" fmla="*/ 603115 h 989892"/>
                <a:gd name="connsiteX23" fmla="*/ 271705 w 1061407"/>
                <a:gd name="connsiteY23" fmla="*/ 622570 h 989892"/>
                <a:gd name="connsiteX24" fmla="*/ 291161 w 1061407"/>
                <a:gd name="connsiteY24" fmla="*/ 642025 h 989892"/>
                <a:gd name="connsiteX25" fmla="*/ 281433 w 1061407"/>
                <a:gd name="connsiteY25" fmla="*/ 680936 h 989892"/>
                <a:gd name="connsiteX26" fmla="*/ 242522 w 1061407"/>
                <a:gd name="connsiteY26" fmla="*/ 729574 h 989892"/>
                <a:gd name="connsiteX27" fmla="*/ 223067 w 1061407"/>
                <a:gd name="connsiteY27" fmla="*/ 768485 h 989892"/>
                <a:gd name="connsiteX28" fmla="*/ 184156 w 1061407"/>
                <a:gd name="connsiteY28" fmla="*/ 836579 h 989892"/>
                <a:gd name="connsiteX29" fmla="*/ 174429 w 1061407"/>
                <a:gd name="connsiteY29" fmla="*/ 865762 h 989892"/>
                <a:gd name="connsiteX30" fmla="*/ 184156 w 1061407"/>
                <a:gd name="connsiteY30" fmla="*/ 982494 h 989892"/>
                <a:gd name="connsiteX31" fmla="*/ 242522 w 1061407"/>
                <a:gd name="connsiteY31" fmla="*/ 972766 h 989892"/>
                <a:gd name="connsiteX32" fmla="*/ 281433 w 1061407"/>
                <a:gd name="connsiteY32" fmla="*/ 914400 h 989892"/>
                <a:gd name="connsiteX33" fmla="*/ 330071 w 1061407"/>
                <a:gd name="connsiteY33" fmla="*/ 875489 h 989892"/>
                <a:gd name="connsiteX34" fmla="*/ 359254 w 1061407"/>
                <a:gd name="connsiteY34" fmla="*/ 856034 h 989892"/>
                <a:gd name="connsiteX35" fmla="*/ 398165 w 1061407"/>
                <a:gd name="connsiteY35" fmla="*/ 817123 h 989892"/>
                <a:gd name="connsiteX36" fmla="*/ 407893 w 1061407"/>
                <a:gd name="connsiteY36" fmla="*/ 787940 h 989892"/>
                <a:gd name="connsiteX37" fmla="*/ 563535 w 1061407"/>
                <a:gd name="connsiteY37" fmla="*/ 807396 h 989892"/>
                <a:gd name="connsiteX38" fmla="*/ 592718 w 1061407"/>
                <a:gd name="connsiteY38" fmla="*/ 826851 h 989892"/>
                <a:gd name="connsiteX39" fmla="*/ 651084 w 1061407"/>
                <a:gd name="connsiteY39" fmla="*/ 846306 h 989892"/>
                <a:gd name="connsiteX40" fmla="*/ 680267 w 1061407"/>
                <a:gd name="connsiteY40" fmla="*/ 856034 h 989892"/>
                <a:gd name="connsiteX41" fmla="*/ 709450 w 1061407"/>
                <a:gd name="connsiteY41" fmla="*/ 865762 h 989892"/>
                <a:gd name="connsiteX42" fmla="*/ 777544 w 1061407"/>
                <a:gd name="connsiteY42" fmla="*/ 894945 h 989892"/>
                <a:gd name="connsiteX43" fmla="*/ 904003 w 1061407"/>
                <a:gd name="connsiteY43" fmla="*/ 885217 h 989892"/>
                <a:gd name="connsiteX44" fmla="*/ 952642 w 1061407"/>
                <a:gd name="connsiteY44" fmla="*/ 875489 h 989892"/>
                <a:gd name="connsiteX45" fmla="*/ 972097 w 1061407"/>
                <a:gd name="connsiteY45" fmla="*/ 846306 h 989892"/>
                <a:gd name="connsiteX46" fmla="*/ 962369 w 1061407"/>
                <a:gd name="connsiteY46" fmla="*/ 817123 h 989892"/>
                <a:gd name="connsiteX47" fmla="*/ 904003 w 1061407"/>
                <a:gd name="connsiteY47" fmla="*/ 778213 h 989892"/>
                <a:gd name="connsiteX48" fmla="*/ 816454 w 1061407"/>
                <a:gd name="connsiteY48" fmla="*/ 739302 h 989892"/>
                <a:gd name="connsiteX49" fmla="*/ 787271 w 1061407"/>
                <a:gd name="connsiteY49" fmla="*/ 729574 h 989892"/>
                <a:gd name="connsiteX50" fmla="*/ 758088 w 1061407"/>
                <a:gd name="connsiteY50" fmla="*/ 719847 h 989892"/>
                <a:gd name="connsiteX51" fmla="*/ 719178 w 1061407"/>
                <a:gd name="connsiteY51" fmla="*/ 671208 h 989892"/>
                <a:gd name="connsiteX52" fmla="*/ 767816 w 1061407"/>
                <a:gd name="connsiteY52" fmla="*/ 642025 h 989892"/>
                <a:gd name="connsiteX53" fmla="*/ 855365 w 1061407"/>
                <a:gd name="connsiteY53" fmla="*/ 612842 h 989892"/>
                <a:gd name="connsiteX54" fmla="*/ 972097 w 1061407"/>
                <a:gd name="connsiteY54" fmla="*/ 593387 h 989892"/>
                <a:gd name="connsiteX55" fmla="*/ 1030463 w 1061407"/>
                <a:gd name="connsiteY55" fmla="*/ 573932 h 989892"/>
                <a:gd name="connsiteX56" fmla="*/ 1049918 w 1061407"/>
                <a:gd name="connsiteY56" fmla="*/ 544749 h 989892"/>
                <a:gd name="connsiteX57" fmla="*/ 1049918 w 1061407"/>
                <a:gd name="connsiteY57" fmla="*/ 447472 h 989892"/>
                <a:gd name="connsiteX58" fmla="*/ 1020735 w 1061407"/>
                <a:gd name="connsiteY58" fmla="*/ 437745 h 989892"/>
                <a:gd name="connsiteX59" fmla="*/ 1001280 w 1061407"/>
                <a:gd name="connsiteY59" fmla="*/ 418289 h 989892"/>
                <a:gd name="connsiteX60" fmla="*/ 933186 w 1061407"/>
                <a:gd name="connsiteY60" fmla="*/ 398834 h 989892"/>
                <a:gd name="connsiteX61" fmla="*/ 651084 w 1061407"/>
                <a:gd name="connsiteY61" fmla="*/ 389106 h 989892"/>
                <a:gd name="connsiteX62" fmla="*/ 641356 w 1061407"/>
                <a:gd name="connsiteY62" fmla="*/ 330740 h 989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061407" h="989892">
                  <a:moveTo>
                    <a:pt x="641356" y="330740"/>
                  </a:moveTo>
                  <a:lnTo>
                    <a:pt x="641356" y="330740"/>
                  </a:lnTo>
                  <a:cubicBezTo>
                    <a:pt x="638114" y="301557"/>
                    <a:pt x="636456" y="272154"/>
                    <a:pt x="631629" y="243191"/>
                  </a:cubicBezTo>
                  <a:cubicBezTo>
                    <a:pt x="629943" y="233077"/>
                    <a:pt x="624718" y="223867"/>
                    <a:pt x="621901" y="214008"/>
                  </a:cubicBezTo>
                  <a:cubicBezTo>
                    <a:pt x="618228" y="201153"/>
                    <a:pt x="615073" y="188149"/>
                    <a:pt x="612173" y="175098"/>
                  </a:cubicBezTo>
                  <a:cubicBezTo>
                    <a:pt x="608586" y="158958"/>
                    <a:pt x="608959" y="141657"/>
                    <a:pt x="602446" y="126460"/>
                  </a:cubicBezTo>
                  <a:cubicBezTo>
                    <a:pt x="598833" y="118030"/>
                    <a:pt x="588862" y="114050"/>
                    <a:pt x="582990" y="107004"/>
                  </a:cubicBezTo>
                  <a:cubicBezTo>
                    <a:pt x="572611" y="94549"/>
                    <a:pt x="564578" y="80211"/>
                    <a:pt x="553807" y="68094"/>
                  </a:cubicBezTo>
                  <a:cubicBezTo>
                    <a:pt x="512419" y="21533"/>
                    <a:pt x="516335" y="26899"/>
                    <a:pt x="475986" y="0"/>
                  </a:cubicBezTo>
                  <a:cubicBezTo>
                    <a:pt x="466258" y="3243"/>
                    <a:pt x="454054" y="2477"/>
                    <a:pt x="446803" y="9728"/>
                  </a:cubicBezTo>
                  <a:cubicBezTo>
                    <a:pt x="439553" y="16979"/>
                    <a:pt x="442352" y="30118"/>
                    <a:pt x="437076" y="38911"/>
                  </a:cubicBezTo>
                  <a:cubicBezTo>
                    <a:pt x="432357" y="46775"/>
                    <a:pt x="424105" y="51881"/>
                    <a:pt x="417620" y="58366"/>
                  </a:cubicBezTo>
                  <a:cubicBezTo>
                    <a:pt x="386316" y="152285"/>
                    <a:pt x="436509" y="6281"/>
                    <a:pt x="388437" y="126460"/>
                  </a:cubicBezTo>
                  <a:cubicBezTo>
                    <a:pt x="380821" y="145501"/>
                    <a:pt x="375467" y="165370"/>
                    <a:pt x="368982" y="184825"/>
                  </a:cubicBezTo>
                  <a:lnTo>
                    <a:pt x="349527" y="243191"/>
                  </a:lnTo>
                  <a:cubicBezTo>
                    <a:pt x="342596" y="263985"/>
                    <a:pt x="340926" y="288897"/>
                    <a:pt x="310616" y="291830"/>
                  </a:cubicBezTo>
                  <a:cubicBezTo>
                    <a:pt x="220189" y="300581"/>
                    <a:pt x="129033" y="298315"/>
                    <a:pt x="38242" y="301557"/>
                  </a:cubicBezTo>
                  <a:cubicBezTo>
                    <a:pt x="-25080" y="364879"/>
                    <a:pt x="3833" y="326347"/>
                    <a:pt x="28514" y="515566"/>
                  </a:cubicBezTo>
                  <a:cubicBezTo>
                    <a:pt x="30026" y="527159"/>
                    <a:pt x="38055" y="538553"/>
                    <a:pt x="47969" y="544749"/>
                  </a:cubicBezTo>
                  <a:cubicBezTo>
                    <a:pt x="65359" y="555618"/>
                    <a:pt x="86880" y="557719"/>
                    <a:pt x="106335" y="564204"/>
                  </a:cubicBezTo>
                  <a:cubicBezTo>
                    <a:pt x="116063" y="567447"/>
                    <a:pt x="126986" y="568244"/>
                    <a:pt x="135518" y="573932"/>
                  </a:cubicBezTo>
                  <a:cubicBezTo>
                    <a:pt x="145246" y="580417"/>
                    <a:pt x="153754" y="589282"/>
                    <a:pt x="164701" y="593387"/>
                  </a:cubicBezTo>
                  <a:cubicBezTo>
                    <a:pt x="180182" y="599192"/>
                    <a:pt x="197388" y="598765"/>
                    <a:pt x="213339" y="603115"/>
                  </a:cubicBezTo>
                  <a:cubicBezTo>
                    <a:pt x="233124" y="608511"/>
                    <a:pt x="271705" y="622570"/>
                    <a:pt x="271705" y="622570"/>
                  </a:cubicBezTo>
                  <a:cubicBezTo>
                    <a:pt x="278190" y="629055"/>
                    <a:pt x="289653" y="632978"/>
                    <a:pt x="291161" y="642025"/>
                  </a:cubicBezTo>
                  <a:cubicBezTo>
                    <a:pt x="293359" y="655213"/>
                    <a:pt x="286699" y="668647"/>
                    <a:pt x="281433" y="680936"/>
                  </a:cubicBezTo>
                  <a:cubicBezTo>
                    <a:pt x="272229" y="702413"/>
                    <a:pt x="258213" y="713884"/>
                    <a:pt x="242522" y="729574"/>
                  </a:cubicBezTo>
                  <a:cubicBezTo>
                    <a:pt x="236037" y="742544"/>
                    <a:pt x="230261" y="755894"/>
                    <a:pt x="223067" y="768485"/>
                  </a:cubicBezTo>
                  <a:cubicBezTo>
                    <a:pt x="195156" y="817329"/>
                    <a:pt x="209351" y="777790"/>
                    <a:pt x="184156" y="836579"/>
                  </a:cubicBezTo>
                  <a:cubicBezTo>
                    <a:pt x="180117" y="846004"/>
                    <a:pt x="177671" y="856034"/>
                    <a:pt x="174429" y="865762"/>
                  </a:cubicBezTo>
                  <a:cubicBezTo>
                    <a:pt x="177671" y="904673"/>
                    <a:pt x="163194" y="949553"/>
                    <a:pt x="184156" y="982494"/>
                  </a:cubicBezTo>
                  <a:cubicBezTo>
                    <a:pt x="194745" y="999134"/>
                    <a:pt x="226364" y="984077"/>
                    <a:pt x="242522" y="972766"/>
                  </a:cubicBezTo>
                  <a:cubicBezTo>
                    <a:pt x="261678" y="959357"/>
                    <a:pt x="261978" y="927370"/>
                    <a:pt x="281433" y="914400"/>
                  </a:cubicBezTo>
                  <a:cubicBezTo>
                    <a:pt x="371255" y="854520"/>
                    <a:pt x="260766" y="930934"/>
                    <a:pt x="330071" y="875489"/>
                  </a:cubicBezTo>
                  <a:cubicBezTo>
                    <a:pt x="339200" y="868186"/>
                    <a:pt x="350377" y="863642"/>
                    <a:pt x="359254" y="856034"/>
                  </a:cubicBezTo>
                  <a:cubicBezTo>
                    <a:pt x="373181" y="844097"/>
                    <a:pt x="398165" y="817123"/>
                    <a:pt x="398165" y="817123"/>
                  </a:cubicBezTo>
                  <a:cubicBezTo>
                    <a:pt x="401408" y="807395"/>
                    <a:pt x="397758" y="789499"/>
                    <a:pt x="407893" y="787940"/>
                  </a:cubicBezTo>
                  <a:cubicBezTo>
                    <a:pt x="461568" y="779682"/>
                    <a:pt x="512898" y="794736"/>
                    <a:pt x="563535" y="807396"/>
                  </a:cubicBezTo>
                  <a:cubicBezTo>
                    <a:pt x="573263" y="813881"/>
                    <a:pt x="582034" y="822103"/>
                    <a:pt x="592718" y="826851"/>
                  </a:cubicBezTo>
                  <a:cubicBezTo>
                    <a:pt x="611458" y="835180"/>
                    <a:pt x="631629" y="839821"/>
                    <a:pt x="651084" y="846306"/>
                  </a:cubicBezTo>
                  <a:lnTo>
                    <a:pt x="680267" y="856034"/>
                  </a:lnTo>
                  <a:cubicBezTo>
                    <a:pt x="689995" y="859277"/>
                    <a:pt x="700279" y="861176"/>
                    <a:pt x="709450" y="865762"/>
                  </a:cubicBezTo>
                  <a:cubicBezTo>
                    <a:pt x="757532" y="889803"/>
                    <a:pt x="734604" y="880631"/>
                    <a:pt x="777544" y="894945"/>
                  </a:cubicBezTo>
                  <a:cubicBezTo>
                    <a:pt x="819697" y="891702"/>
                    <a:pt x="861984" y="889886"/>
                    <a:pt x="904003" y="885217"/>
                  </a:cubicBezTo>
                  <a:cubicBezTo>
                    <a:pt x="920436" y="883391"/>
                    <a:pt x="938286" y="883692"/>
                    <a:pt x="952642" y="875489"/>
                  </a:cubicBezTo>
                  <a:cubicBezTo>
                    <a:pt x="962793" y="869689"/>
                    <a:pt x="965612" y="856034"/>
                    <a:pt x="972097" y="846306"/>
                  </a:cubicBezTo>
                  <a:cubicBezTo>
                    <a:pt x="968854" y="836578"/>
                    <a:pt x="969620" y="824374"/>
                    <a:pt x="962369" y="817123"/>
                  </a:cubicBezTo>
                  <a:cubicBezTo>
                    <a:pt x="945835" y="800589"/>
                    <a:pt x="923458" y="791183"/>
                    <a:pt x="904003" y="778213"/>
                  </a:cubicBezTo>
                  <a:cubicBezTo>
                    <a:pt x="857753" y="747380"/>
                    <a:pt x="885918" y="762457"/>
                    <a:pt x="816454" y="739302"/>
                  </a:cubicBezTo>
                  <a:lnTo>
                    <a:pt x="787271" y="729574"/>
                  </a:lnTo>
                  <a:lnTo>
                    <a:pt x="758088" y="719847"/>
                  </a:lnTo>
                  <a:cubicBezTo>
                    <a:pt x="752828" y="714586"/>
                    <a:pt x="715088" y="679388"/>
                    <a:pt x="719178" y="671208"/>
                  </a:cubicBezTo>
                  <a:cubicBezTo>
                    <a:pt x="727634" y="654297"/>
                    <a:pt x="750905" y="650481"/>
                    <a:pt x="767816" y="642025"/>
                  </a:cubicBezTo>
                  <a:cubicBezTo>
                    <a:pt x="794739" y="628563"/>
                    <a:pt x="825644" y="618415"/>
                    <a:pt x="855365" y="612842"/>
                  </a:cubicBezTo>
                  <a:cubicBezTo>
                    <a:pt x="894137" y="605572"/>
                    <a:pt x="934674" y="605861"/>
                    <a:pt x="972097" y="593387"/>
                  </a:cubicBezTo>
                  <a:lnTo>
                    <a:pt x="1030463" y="573932"/>
                  </a:lnTo>
                  <a:cubicBezTo>
                    <a:pt x="1036948" y="564204"/>
                    <a:pt x="1044690" y="555206"/>
                    <a:pt x="1049918" y="544749"/>
                  </a:cubicBezTo>
                  <a:cubicBezTo>
                    <a:pt x="1064893" y="514800"/>
                    <a:pt x="1065578" y="478791"/>
                    <a:pt x="1049918" y="447472"/>
                  </a:cubicBezTo>
                  <a:cubicBezTo>
                    <a:pt x="1045332" y="438301"/>
                    <a:pt x="1030463" y="440987"/>
                    <a:pt x="1020735" y="437745"/>
                  </a:cubicBezTo>
                  <a:cubicBezTo>
                    <a:pt x="1014250" y="431260"/>
                    <a:pt x="1009144" y="423008"/>
                    <a:pt x="1001280" y="418289"/>
                  </a:cubicBezTo>
                  <a:cubicBezTo>
                    <a:pt x="993271" y="413484"/>
                    <a:pt x="937899" y="399120"/>
                    <a:pt x="933186" y="398834"/>
                  </a:cubicBezTo>
                  <a:cubicBezTo>
                    <a:pt x="839268" y="393142"/>
                    <a:pt x="745118" y="392349"/>
                    <a:pt x="651084" y="389106"/>
                  </a:cubicBezTo>
                  <a:cubicBezTo>
                    <a:pt x="619608" y="357630"/>
                    <a:pt x="642977" y="340468"/>
                    <a:pt x="641356" y="330740"/>
                  </a:cubicBezTo>
                  <a:close/>
                </a:path>
              </a:pathLst>
            </a:custGeom>
            <a:gradFill flip="none" rotWithShape="1">
              <a:gsLst>
                <a:gs pos="56000">
                  <a:srgbClr val="3C1A56"/>
                </a:gs>
                <a:gs pos="100000">
                  <a:schemeClr val="bg1"/>
                </a:gs>
                <a:gs pos="12000">
                  <a:srgbClr val="7030A0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EB239034-9B72-0D75-F5BA-B297D7BF3DAD}"/>
                </a:ext>
              </a:extLst>
            </p:cNvPr>
            <p:cNvSpPr/>
            <p:nvPr/>
          </p:nvSpPr>
          <p:spPr>
            <a:xfrm>
              <a:off x="7550361" y="4523181"/>
              <a:ext cx="200795" cy="214127"/>
            </a:xfrm>
            <a:custGeom>
              <a:avLst/>
              <a:gdLst>
                <a:gd name="connsiteX0" fmla="*/ 84063 w 200795"/>
                <a:gd name="connsiteY0" fmla="*/ 9846 h 214127"/>
                <a:gd name="connsiteX1" fmla="*/ 84063 w 200795"/>
                <a:gd name="connsiteY1" fmla="*/ 9846 h 214127"/>
                <a:gd name="connsiteX2" fmla="*/ 6242 w 200795"/>
                <a:gd name="connsiteY2" fmla="*/ 48757 h 214127"/>
                <a:gd name="connsiteX3" fmla="*/ 35425 w 200795"/>
                <a:gd name="connsiteY3" fmla="*/ 184944 h 214127"/>
                <a:gd name="connsiteX4" fmla="*/ 93791 w 200795"/>
                <a:gd name="connsiteY4" fmla="*/ 214127 h 214127"/>
                <a:gd name="connsiteX5" fmla="*/ 181340 w 200795"/>
                <a:gd name="connsiteY5" fmla="*/ 184944 h 214127"/>
                <a:gd name="connsiteX6" fmla="*/ 200795 w 200795"/>
                <a:gd name="connsiteY6" fmla="*/ 155761 h 214127"/>
                <a:gd name="connsiteX7" fmla="*/ 181340 w 200795"/>
                <a:gd name="connsiteY7" fmla="*/ 48757 h 214127"/>
                <a:gd name="connsiteX8" fmla="*/ 161884 w 200795"/>
                <a:gd name="connsiteY8" fmla="*/ 29301 h 214127"/>
                <a:gd name="connsiteX9" fmla="*/ 103518 w 200795"/>
                <a:gd name="connsiteY9" fmla="*/ 118 h 214127"/>
                <a:gd name="connsiteX10" fmla="*/ 84063 w 200795"/>
                <a:gd name="connsiteY10" fmla="*/ 9846 h 214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0795" h="214127">
                  <a:moveTo>
                    <a:pt x="84063" y="9846"/>
                  </a:moveTo>
                  <a:lnTo>
                    <a:pt x="84063" y="9846"/>
                  </a:lnTo>
                  <a:cubicBezTo>
                    <a:pt x="58123" y="22816"/>
                    <a:pt x="18507" y="22476"/>
                    <a:pt x="6242" y="48757"/>
                  </a:cubicBezTo>
                  <a:cubicBezTo>
                    <a:pt x="-8915" y="81235"/>
                    <a:pt x="4570" y="154090"/>
                    <a:pt x="35425" y="184944"/>
                  </a:cubicBezTo>
                  <a:cubicBezTo>
                    <a:pt x="54282" y="203801"/>
                    <a:pt x="70056" y="206215"/>
                    <a:pt x="93791" y="214127"/>
                  </a:cubicBezTo>
                  <a:cubicBezTo>
                    <a:pt x="132920" y="207605"/>
                    <a:pt x="153984" y="212300"/>
                    <a:pt x="181340" y="184944"/>
                  </a:cubicBezTo>
                  <a:cubicBezTo>
                    <a:pt x="189607" y="176677"/>
                    <a:pt x="194310" y="165489"/>
                    <a:pt x="200795" y="155761"/>
                  </a:cubicBezTo>
                  <a:cubicBezTo>
                    <a:pt x="199455" y="145039"/>
                    <a:pt x="195545" y="72432"/>
                    <a:pt x="181340" y="48757"/>
                  </a:cubicBezTo>
                  <a:cubicBezTo>
                    <a:pt x="176621" y="40892"/>
                    <a:pt x="169046" y="35030"/>
                    <a:pt x="161884" y="29301"/>
                  </a:cubicBezTo>
                  <a:cubicBezTo>
                    <a:pt x="142756" y="13998"/>
                    <a:pt x="127491" y="4913"/>
                    <a:pt x="103518" y="118"/>
                  </a:cubicBezTo>
                  <a:cubicBezTo>
                    <a:pt x="97159" y="-1154"/>
                    <a:pt x="87306" y="8225"/>
                    <a:pt x="84063" y="9846"/>
                  </a:cubicBezTo>
                  <a:close/>
                </a:path>
              </a:pathLst>
            </a:custGeom>
            <a:gradFill flip="none" rotWithShape="1">
              <a:gsLst>
                <a:gs pos="56000">
                  <a:srgbClr val="3C1A56"/>
                </a:gs>
                <a:gs pos="100000">
                  <a:schemeClr val="bg1"/>
                </a:gs>
                <a:gs pos="12000">
                  <a:srgbClr val="7030A0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A5161A0D-7F22-870A-2749-E0DB06979745}"/>
                </a:ext>
              </a:extLst>
            </p:cNvPr>
            <p:cNvSpPr/>
            <p:nvPr/>
          </p:nvSpPr>
          <p:spPr>
            <a:xfrm>
              <a:off x="7887637" y="4236391"/>
              <a:ext cx="178259" cy="194554"/>
            </a:xfrm>
            <a:custGeom>
              <a:avLst/>
              <a:gdLst>
                <a:gd name="connsiteX0" fmla="*/ 0 w 178259"/>
                <a:gd name="connsiteY0" fmla="*/ 29183 h 194554"/>
                <a:gd name="connsiteX1" fmla="*/ 0 w 178259"/>
                <a:gd name="connsiteY1" fmla="*/ 29183 h 194554"/>
                <a:gd name="connsiteX2" fmla="*/ 87549 w 178259"/>
                <a:gd name="connsiteY2" fmla="*/ 9728 h 194554"/>
                <a:gd name="connsiteX3" fmla="*/ 116732 w 178259"/>
                <a:gd name="connsiteY3" fmla="*/ 0 h 194554"/>
                <a:gd name="connsiteX4" fmla="*/ 145915 w 178259"/>
                <a:gd name="connsiteY4" fmla="*/ 9728 h 194554"/>
                <a:gd name="connsiteX5" fmla="*/ 155643 w 178259"/>
                <a:gd name="connsiteY5" fmla="*/ 184826 h 194554"/>
                <a:gd name="connsiteX6" fmla="*/ 126460 w 178259"/>
                <a:gd name="connsiteY6" fmla="*/ 194554 h 194554"/>
                <a:gd name="connsiteX7" fmla="*/ 29183 w 178259"/>
                <a:gd name="connsiteY7" fmla="*/ 184826 h 194554"/>
                <a:gd name="connsiteX8" fmla="*/ 19455 w 178259"/>
                <a:gd name="connsiteY8" fmla="*/ 155643 h 194554"/>
                <a:gd name="connsiteX9" fmla="*/ 29183 w 178259"/>
                <a:gd name="connsiteY9" fmla="*/ 48639 h 194554"/>
                <a:gd name="connsiteX10" fmla="*/ 0 w 178259"/>
                <a:gd name="connsiteY10" fmla="*/ 29183 h 194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8259" h="194554">
                  <a:moveTo>
                    <a:pt x="0" y="29183"/>
                  </a:moveTo>
                  <a:lnTo>
                    <a:pt x="0" y="29183"/>
                  </a:lnTo>
                  <a:cubicBezTo>
                    <a:pt x="29183" y="22698"/>
                    <a:pt x="58547" y="16979"/>
                    <a:pt x="87549" y="9728"/>
                  </a:cubicBezTo>
                  <a:cubicBezTo>
                    <a:pt x="97497" y="7241"/>
                    <a:pt x="106478" y="0"/>
                    <a:pt x="116732" y="0"/>
                  </a:cubicBezTo>
                  <a:cubicBezTo>
                    <a:pt x="126986" y="0"/>
                    <a:pt x="136187" y="6485"/>
                    <a:pt x="145915" y="9728"/>
                  </a:cubicBezTo>
                  <a:cubicBezTo>
                    <a:pt x="187370" y="71912"/>
                    <a:pt x="187158" y="58762"/>
                    <a:pt x="155643" y="184826"/>
                  </a:cubicBezTo>
                  <a:cubicBezTo>
                    <a:pt x="153156" y="194774"/>
                    <a:pt x="136188" y="191311"/>
                    <a:pt x="126460" y="194554"/>
                  </a:cubicBezTo>
                  <a:cubicBezTo>
                    <a:pt x="94034" y="191311"/>
                    <a:pt x="59808" y="195963"/>
                    <a:pt x="29183" y="184826"/>
                  </a:cubicBezTo>
                  <a:cubicBezTo>
                    <a:pt x="19546" y="181322"/>
                    <a:pt x="19455" y="165897"/>
                    <a:pt x="19455" y="155643"/>
                  </a:cubicBezTo>
                  <a:cubicBezTo>
                    <a:pt x="19455" y="119828"/>
                    <a:pt x="26436" y="84349"/>
                    <a:pt x="29183" y="48639"/>
                  </a:cubicBezTo>
                  <a:cubicBezTo>
                    <a:pt x="29680" y="42173"/>
                    <a:pt x="4864" y="32426"/>
                    <a:pt x="0" y="29183"/>
                  </a:cubicBezTo>
                  <a:close/>
                </a:path>
              </a:pathLst>
            </a:custGeom>
            <a:gradFill flip="none" rotWithShape="1">
              <a:gsLst>
                <a:gs pos="56000">
                  <a:srgbClr val="3C1A56"/>
                </a:gs>
                <a:gs pos="100000">
                  <a:schemeClr val="bg1"/>
                </a:gs>
                <a:gs pos="12000">
                  <a:srgbClr val="7030A0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452E2FB5-56B4-8416-EB30-709D21DB1D31}"/>
                </a:ext>
              </a:extLst>
            </p:cNvPr>
            <p:cNvSpPr/>
            <p:nvPr/>
          </p:nvSpPr>
          <p:spPr>
            <a:xfrm>
              <a:off x="7923780" y="4717912"/>
              <a:ext cx="194553" cy="204281"/>
            </a:xfrm>
            <a:custGeom>
              <a:avLst/>
              <a:gdLst>
                <a:gd name="connsiteX0" fmla="*/ 87549 w 194553"/>
                <a:gd name="connsiteY0" fmla="*/ 0 h 204281"/>
                <a:gd name="connsiteX1" fmla="*/ 87549 w 194553"/>
                <a:gd name="connsiteY1" fmla="*/ 0 h 204281"/>
                <a:gd name="connsiteX2" fmla="*/ 0 w 194553"/>
                <a:gd name="connsiteY2" fmla="*/ 107004 h 204281"/>
                <a:gd name="connsiteX3" fmla="*/ 9727 w 194553"/>
                <a:gd name="connsiteY3" fmla="*/ 204281 h 204281"/>
                <a:gd name="connsiteX4" fmla="*/ 145914 w 194553"/>
                <a:gd name="connsiteY4" fmla="*/ 184825 h 204281"/>
                <a:gd name="connsiteX5" fmla="*/ 194553 w 194553"/>
                <a:gd name="connsiteY5" fmla="*/ 155642 h 204281"/>
                <a:gd name="connsiteX6" fmla="*/ 175097 w 194553"/>
                <a:gd name="connsiteY6" fmla="*/ 68093 h 204281"/>
                <a:gd name="connsiteX7" fmla="*/ 116731 w 194553"/>
                <a:gd name="connsiteY7" fmla="*/ 38910 h 204281"/>
                <a:gd name="connsiteX8" fmla="*/ 87549 w 194553"/>
                <a:gd name="connsiteY8" fmla="*/ 0 h 204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4553" h="204281">
                  <a:moveTo>
                    <a:pt x="87549" y="0"/>
                  </a:moveTo>
                  <a:lnTo>
                    <a:pt x="87549" y="0"/>
                  </a:lnTo>
                  <a:cubicBezTo>
                    <a:pt x="78780" y="8769"/>
                    <a:pt x="0" y="64345"/>
                    <a:pt x="0" y="107004"/>
                  </a:cubicBezTo>
                  <a:cubicBezTo>
                    <a:pt x="0" y="139591"/>
                    <a:pt x="6485" y="171855"/>
                    <a:pt x="9727" y="204281"/>
                  </a:cubicBezTo>
                  <a:cubicBezTo>
                    <a:pt x="55123" y="197796"/>
                    <a:pt x="113488" y="217250"/>
                    <a:pt x="145914" y="184825"/>
                  </a:cubicBezTo>
                  <a:cubicBezTo>
                    <a:pt x="172621" y="158120"/>
                    <a:pt x="156669" y="168270"/>
                    <a:pt x="194553" y="155642"/>
                  </a:cubicBezTo>
                  <a:cubicBezTo>
                    <a:pt x="194453" y="155044"/>
                    <a:pt x="185180" y="80697"/>
                    <a:pt x="175097" y="68093"/>
                  </a:cubicBezTo>
                  <a:cubicBezTo>
                    <a:pt x="164755" y="55166"/>
                    <a:pt x="132997" y="41621"/>
                    <a:pt x="116731" y="38910"/>
                  </a:cubicBezTo>
                  <a:cubicBezTo>
                    <a:pt x="107136" y="37311"/>
                    <a:pt x="92413" y="6485"/>
                    <a:pt x="87549" y="0"/>
                  </a:cubicBezTo>
                  <a:close/>
                </a:path>
              </a:pathLst>
            </a:custGeom>
            <a:gradFill flip="none" rotWithShape="1">
              <a:gsLst>
                <a:gs pos="56000">
                  <a:srgbClr val="3C1A56"/>
                </a:gs>
                <a:gs pos="100000">
                  <a:schemeClr val="bg1"/>
                </a:gs>
                <a:gs pos="12000">
                  <a:srgbClr val="7030A0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7C8DCD1C-2706-2AB7-EB77-672DC366E8C6}"/>
                </a:ext>
              </a:extLst>
            </p:cNvPr>
            <p:cNvSpPr/>
            <p:nvPr/>
          </p:nvSpPr>
          <p:spPr>
            <a:xfrm>
              <a:off x="8333029" y="4299622"/>
              <a:ext cx="214008" cy="262647"/>
            </a:xfrm>
            <a:custGeom>
              <a:avLst/>
              <a:gdLst>
                <a:gd name="connsiteX0" fmla="*/ 0 w 214008"/>
                <a:gd name="connsiteY0" fmla="*/ 136188 h 262647"/>
                <a:gd name="connsiteX1" fmla="*/ 0 w 214008"/>
                <a:gd name="connsiteY1" fmla="*/ 136188 h 262647"/>
                <a:gd name="connsiteX2" fmla="*/ 9728 w 214008"/>
                <a:gd name="connsiteY2" fmla="*/ 48639 h 262647"/>
                <a:gd name="connsiteX3" fmla="*/ 38911 w 214008"/>
                <a:gd name="connsiteY3" fmla="*/ 38911 h 262647"/>
                <a:gd name="connsiteX4" fmla="*/ 77821 w 214008"/>
                <a:gd name="connsiteY4" fmla="*/ 19456 h 262647"/>
                <a:gd name="connsiteX5" fmla="*/ 116732 w 214008"/>
                <a:gd name="connsiteY5" fmla="*/ 9728 h 262647"/>
                <a:gd name="connsiteX6" fmla="*/ 145915 w 214008"/>
                <a:gd name="connsiteY6" fmla="*/ 0 h 262647"/>
                <a:gd name="connsiteX7" fmla="*/ 175098 w 214008"/>
                <a:gd name="connsiteY7" fmla="*/ 9728 h 262647"/>
                <a:gd name="connsiteX8" fmla="*/ 214008 w 214008"/>
                <a:gd name="connsiteY8" fmla="*/ 68094 h 262647"/>
                <a:gd name="connsiteX9" fmla="*/ 204281 w 214008"/>
                <a:gd name="connsiteY9" fmla="*/ 223737 h 262647"/>
                <a:gd name="connsiteX10" fmla="*/ 184825 w 214008"/>
                <a:gd name="connsiteY10" fmla="*/ 243192 h 262647"/>
                <a:gd name="connsiteX11" fmla="*/ 126459 w 214008"/>
                <a:gd name="connsiteY11" fmla="*/ 262647 h 262647"/>
                <a:gd name="connsiteX12" fmla="*/ 87549 w 214008"/>
                <a:gd name="connsiteY12" fmla="*/ 252920 h 262647"/>
                <a:gd name="connsiteX13" fmla="*/ 68093 w 214008"/>
                <a:gd name="connsiteY13" fmla="*/ 233464 h 262647"/>
                <a:gd name="connsiteX14" fmla="*/ 19455 w 214008"/>
                <a:gd name="connsiteY14" fmla="*/ 145915 h 262647"/>
                <a:gd name="connsiteX15" fmla="*/ 0 w 214008"/>
                <a:gd name="connsiteY15" fmla="*/ 136188 h 262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4008" h="262647">
                  <a:moveTo>
                    <a:pt x="0" y="136188"/>
                  </a:moveTo>
                  <a:lnTo>
                    <a:pt x="0" y="136188"/>
                  </a:lnTo>
                  <a:cubicBezTo>
                    <a:pt x="3243" y="107005"/>
                    <a:pt x="-1177" y="75901"/>
                    <a:pt x="9728" y="48639"/>
                  </a:cubicBezTo>
                  <a:cubicBezTo>
                    <a:pt x="13536" y="39119"/>
                    <a:pt x="29486" y="42950"/>
                    <a:pt x="38911" y="38911"/>
                  </a:cubicBezTo>
                  <a:cubicBezTo>
                    <a:pt x="52239" y="33199"/>
                    <a:pt x="64243" y="24548"/>
                    <a:pt x="77821" y="19456"/>
                  </a:cubicBezTo>
                  <a:cubicBezTo>
                    <a:pt x="90339" y="14762"/>
                    <a:pt x="103877" y="13401"/>
                    <a:pt x="116732" y="9728"/>
                  </a:cubicBezTo>
                  <a:cubicBezTo>
                    <a:pt x="126591" y="6911"/>
                    <a:pt x="136187" y="3243"/>
                    <a:pt x="145915" y="0"/>
                  </a:cubicBezTo>
                  <a:cubicBezTo>
                    <a:pt x="155643" y="3243"/>
                    <a:pt x="167847" y="2477"/>
                    <a:pt x="175098" y="9728"/>
                  </a:cubicBezTo>
                  <a:cubicBezTo>
                    <a:pt x="191632" y="26262"/>
                    <a:pt x="214008" y="68094"/>
                    <a:pt x="214008" y="68094"/>
                  </a:cubicBezTo>
                  <a:cubicBezTo>
                    <a:pt x="210766" y="119975"/>
                    <a:pt x="212827" y="172462"/>
                    <a:pt x="204281" y="223737"/>
                  </a:cubicBezTo>
                  <a:cubicBezTo>
                    <a:pt x="202773" y="232784"/>
                    <a:pt x="193028" y="239091"/>
                    <a:pt x="184825" y="243192"/>
                  </a:cubicBezTo>
                  <a:cubicBezTo>
                    <a:pt x="166482" y="252363"/>
                    <a:pt x="126459" y="262647"/>
                    <a:pt x="126459" y="262647"/>
                  </a:cubicBezTo>
                  <a:cubicBezTo>
                    <a:pt x="113489" y="259405"/>
                    <a:pt x="99507" y="258899"/>
                    <a:pt x="87549" y="252920"/>
                  </a:cubicBezTo>
                  <a:cubicBezTo>
                    <a:pt x="79346" y="248818"/>
                    <a:pt x="73596" y="240801"/>
                    <a:pt x="68093" y="233464"/>
                  </a:cubicBezTo>
                  <a:cubicBezTo>
                    <a:pt x="40924" y="197239"/>
                    <a:pt x="28934" y="183829"/>
                    <a:pt x="19455" y="145915"/>
                  </a:cubicBezTo>
                  <a:cubicBezTo>
                    <a:pt x="18669" y="142769"/>
                    <a:pt x="3242" y="137809"/>
                    <a:pt x="0" y="136188"/>
                  </a:cubicBezTo>
                  <a:close/>
                </a:path>
              </a:pathLst>
            </a:custGeom>
            <a:gradFill flip="none" rotWithShape="1">
              <a:gsLst>
                <a:gs pos="56000">
                  <a:srgbClr val="3C1A56"/>
                </a:gs>
                <a:gs pos="100000">
                  <a:schemeClr val="bg1"/>
                </a:gs>
                <a:gs pos="12000">
                  <a:srgbClr val="7030A0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D4759F04-A54A-CE31-60CB-D9C995559A6B}"/>
                </a:ext>
              </a:extLst>
            </p:cNvPr>
            <p:cNvSpPr/>
            <p:nvPr/>
          </p:nvSpPr>
          <p:spPr>
            <a:xfrm>
              <a:off x="6607866" y="4931922"/>
              <a:ext cx="527578" cy="729574"/>
            </a:xfrm>
            <a:custGeom>
              <a:avLst/>
              <a:gdLst>
                <a:gd name="connsiteX0" fmla="*/ 272374 w 527578"/>
                <a:gd name="connsiteY0" fmla="*/ 0 h 729574"/>
                <a:gd name="connsiteX1" fmla="*/ 272374 w 527578"/>
                <a:gd name="connsiteY1" fmla="*/ 0 h 729574"/>
                <a:gd name="connsiteX2" fmla="*/ 214008 w 527578"/>
                <a:gd name="connsiteY2" fmla="*/ 136187 h 729574"/>
                <a:gd name="connsiteX3" fmla="*/ 145915 w 527578"/>
                <a:gd name="connsiteY3" fmla="*/ 408561 h 729574"/>
                <a:gd name="connsiteX4" fmla="*/ 126459 w 527578"/>
                <a:gd name="connsiteY4" fmla="*/ 466927 h 729574"/>
                <a:gd name="connsiteX5" fmla="*/ 107004 w 527578"/>
                <a:gd name="connsiteY5" fmla="*/ 505838 h 729574"/>
                <a:gd name="connsiteX6" fmla="*/ 87549 w 527578"/>
                <a:gd name="connsiteY6" fmla="*/ 583659 h 729574"/>
                <a:gd name="connsiteX7" fmla="*/ 38910 w 527578"/>
                <a:gd name="connsiteY7" fmla="*/ 661481 h 729574"/>
                <a:gd name="connsiteX8" fmla="*/ 19455 w 527578"/>
                <a:gd name="connsiteY8" fmla="*/ 700391 h 729574"/>
                <a:gd name="connsiteX9" fmla="*/ 0 w 527578"/>
                <a:gd name="connsiteY9" fmla="*/ 729574 h 729574"/>
                <a:gd name="connsiteX10" fmla="*/ 38910 w 527578"/>
                <a:gd name="connsiteY10" fmla="*/ 642025 h 729574"/>
                <a:gd name="connsiteX11" fmla="*/ 77821 w 527578"/>
                <a:gd name="connsiteY11" fmla="*/ 583659 h 729574"/>
                <a:gd name="connsiteX12" fmla="*/ 107004 w 527578"/>
                <a:gd name="connsiteY12" fmla="*/ 573932 h 729574"/>
                <a:gd name="connsiteX13" fmla="*/ 116732 w 527578"/>
                <a:gd name="connsiteY13" fmla="*/ 544749 h 729574"/>
                <a:gd name="connsiteX14" fmla="*/ 204281 w 527578"/>
                <a:gd name="connsiteY14" fmla="*/ 515566 h 729574"/>
                <a:gd name="connsiteX15" fmla="*/ 496110 w 527578"/>
                <a:gd name="connsiteY15" fmla="*/ 505838 h 729574"/>
                <a:gd name="connsiteX16" fmla="*/ 525293 w 527578"/>
                <a:gd name="connsiteY16" fmla="*/ 389106 h 729574"/>
                <a:gd name="connsiteX17" fmla="*/ 496110 w 527578"/>
                <a:gd name="connsiteY17" fmla="*/ 243191 h 729574"/>
                <a:gd name="connsiteX18" fmla="*/ 466927 w 527578"/>
                <a:gd name="connsiteY18" fmla="*/ 233464 h 729574"/>
                <a:gd name="connsiteX19" fmla="*/ 369651 w 527578"/>
                <a:gd name="connsiteY19" fmla="*/ 214008 h 729574"/>
                <a:gd name="connsiteX20" fmla="*/ 369651 w 527578"/>
                <a:gd name="connsiteY20" fmla="*/ 58366 h 729574"/>
                <a:gd name="connsiteX21" fmla="*/ 350196 w 527578"/>
                <a:gd name="connsiteY21" fmla="*/ 29183 h 729574"/>
                <a:gd name="connsiteX22" fmla="*/ 321013 w 527578"/>
                <a:gd name="connsiteY22" fmla="*/ 19455 h 729574"/>
                <a:gd name="connsiteX23" fmla="*/ 272374 w 527578"/>
                <a:gd name="connsiteY23" fmla="*/ 0 h 729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27578" h="729574">
                  <a:moveTo>
                    <a:pt x="272374" y="0"/>
                  </a:moveTo>
                  <a:lnTo>
                    <a:pt x="272374" y="0"/>
                  </a:lnTo>
                  <a:cubicBezTo>
                    <a:pt x="242007" y="60734"/>
                    <a:pt x="230109" y="75360"/>
                    <a:pt x="214008" y="136187"/>
                  </a:cubicBezTo>
                  <a:cubicBezTo>
                    <a:pt x="190060" y="226657"/>
                    <a:pt x="175510" y="319778"/>
                    <a:pt x="145915" y="408561"/>
                  </a:cubicBezTo>
                  <a:cubicBezTo>
                    <a:pt x="139430" y="428016"/>
                    <a:pt x="135630" y="448584"/>
                    <a:pt x="126459" y="466927"/>
                  </a:cubicBezTo>
                  <a:lnTo>
                    <a:pt x="107004" y="505838"/>
                  </a:lnTo>
                  <a:cubicBezTo>
                    <a:pt x="101296" y="534378"/>
                    <a:pt x="98764" y="557491"/>
                    <a:pt x="87549" y="583659"/>
                  </a:cubicBezTo>
                  <a:cubicBezTo>
                    <a:pt x="60663" y="646394"/>
                    <a:pt x="76995" y="600546"/>
                    <a:pt x="38910" y="661481"/>
                  </a:cubicBezTo>
                  <a:cubicBezTo>
                    <a:pt x="31225" y="673778"/>
                    <a:pt x="26649" y="687801"/>
                    <a:pt x="19455" y="700391"/>
                  </a:cubicBezTo>
                  <a:cubicBezTo>
                    <a:pt x="13655" y="710542"/>
                    <a:pt x="6485" y="719846"/>
                    <a:pt x="0" y="729574"/>
                  </a:cubicBezTo>
                  <a:cubicBezTo>
                    <a:pt x="17365" y="625380"/>
                    <a:pt x="-7969" y="707655"/>
                    <a:pt x="38910" y="642025"/>
                  </a:cubicBezTo>
                  <a:cubicBezTo>
                    <a:pt x="56645" y="617197"/>
                    <a:pt x="51795" y="599274"/>
                    <a:pt x="77821" y="583659"/>
                  </a:cubicBezTo>
                  <a:cubicBezTo>
                    <a:pt x="86614" y="578383"/>
                    <a:pt x="97276" y="577174"/>
                    <a:pt x="107004" y="573932"/>
                  </a:cubicBezTo>
                  <a:cubicBezTo>
                    <a:pt x="110247" y="564204"/>
                    <a:pt x="109481" y="552000"/>
                    <a:pt x="116732" y="544749"/>
                  </a:cubicBezTo>
                  <a:cubicBezTo>
                    <a:pt x="133603" y="527878"/>
                    <a:pt x="183413" y="516758"/>
                    <a:pt x="204281" y="515566"/>
                  </a:cubicBezTo>
                  <a:cubicBezTo>
                    <a:pt x="301453" y="510013"/>
                    <a:pt x="398834" y="509081"/>
                    <a:pt x="496110" y="505838"/>
                  </a:cubicBezTo>
                  <a:cubicBezTo>
                    <a:pt x="521803" y="428761"/>
                    <a:pt x="512195" y="467701"/>
                    <a:pt x="525293" y="389106"/>
                  </a:cubicBezTo>
                  <a:cubicBezTo>
                    <a:pt x="522201" y="348902"/>
                    <a:pt x="543869" y="271846"/>
                    <a:pt x="496110" y="243191"/>
                  </a:cubicBezTo>
                  <a:cubicBezTo>
                    <a:pt x="487317" y="237916"/>
                    <a:pt x="476918" y="235770"/>
                    <a:pt x="466927" y="233464"/>
                  </a:cubicBezTo>
                  <a:cubicBezTo>
                    <a:pt x="434706" y="226028"/>
                    <a:pt x="369651" y="214008"/>
                    <a:pt x="369651" y="214008"/>
                  </a:cubicBezTo>
                  <a:cubicBezTo>
                    <a:pt x="376627" y="151230"/>
                    <a:pt x="387658" y="118389"/>
                    <a:pt x="369651" y="58366"/>
                  </a:cubicBezTo>
                  <a:cubicBezTo>
                    <a:pt x="366292" y="47168"/>
                    <a:pt x="359325" y="36486"/>
                    <a:pt x="350196" y="29183"/>
                  </a:cubicBezTo>
                  <a:cubicBezTo>
                    <a:pt x="342189" y="22777"/>
                    <a:pt x="330741" y="22698"/>
                    <a:pt x="321013" y="19455"/>
                  </a:cubicBezTo>
                  <a:cubicBezTo>
                    <a:pt x="292386" y="-9171"/>
                    <a:pt x="280480" y="3242"/>
                    <a:pt x="272374" y="0"/>
                  </a:cubicBezTo>
                  <a:close/>
                </a:path>
              </a:pathLst>
            </a:custGeom>
            <a:gradFill flip="none" rotWithShape="1">
              <a:gsLst>
                <a:gs pos="56000">
                  <a:srgbClr val="3C1A56"/>
                </a:gs>
                <a:gs pos="100000">
                  <a:schemeClr val="bg1"/>
                </a:gs>
                <a:gs pos="12000">
                  <a:srgbClr val="7030A0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Moon 43">
              <a:extLst>
                <a:ext uri="{FF2B5EF4-FFF2-40B4-BE49-F238E27FC236}">
                  <a16:creationId xmlns:a16="http://schemas.microsoft.com/office/drawing/2014/main" id="{96B7D9CC-9004-0818-30DD-FB6A2313EDE4}"/>
                </a:ext>
              </a:extLst>
            </p:cNvPr>
            <p:cNvSpPr/>
            <p:nvPr/>
          </p:nvSpPr>
          <p:spPr>
            <a:xfrm rot="20382263">
              <a:off x="10768065" y="2541827"/>
              <a:ext cx="380932" cy="523220"/>
            </a:xfrm>
            <a:prstGeom prst="mo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BDF9AE58-6F07-2708-82E9-EAC2BB2B9F83}"/>
                </a:ext>
              </a:extLst>
            </p:cNvPr>
            <p:cNvCxnSpPr/>
            <p:nvPr/>
          </p:nvCxnSpPr>
          <p:spPr>
            <a:xfrm flipV="1">
              <a:off x="8159719" y="4574744"/>
              <a:ext cx="173310" cy="16256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EA977F66-12E1-0E1B-8F4E-F0FC9CF8FE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03204" y="2957704"/>
              <a:ext cx="320237" cy="32223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7C47BD99-DEA8-F8D8-0D7D-9867BD13961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203204" y="3886815"/>
              <a:ext cx="379795" cy="56985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BF016D72-99F3-9C20-C317-524564BC6A6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34650" y="3968399"/>
              <a:ext cx="17251" cy="85165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9758290E-BCCF-8C21-7DC7-6CC9D6B4D12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956830" y="4512077"/>
              <a:ext cx="35468" cy="153562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B5EABB73-CAD7-E7E5-0A4D-43BBEC9D3860}"/>
                </a:ext>
              </a:extLst>
            </p:cNvPr>
            <p:cNvCxnSpPr>
              <a:cxnSpLocks/>
            </p:cNvCxnSpPr>
            <p:nvPr/>
          </p:nvCxnSpPr>
          <p:spPr>
            <a:xfrm>
              <a:off x="8113612" y="4365777"/>
              <a:ext cx="177248" cy="284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048384C4-F4C7-584F-A4C3-7A57D17848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51156" y="4423993"/>
              <a:ext cx="98976" cy="8808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B7B67525-CEAC-4CAC-3012-0B14E3284042}"/>
                </a:ext>
              </a:extLst>
            </p:cNvPr>
            <p:cNvGrpSpPr/>
            <p:nvPr/>
          </p:nvGrpSpPr>
          <p:grpSpPr>
            <a:xfrm>
              <a:off x="9722005" y="2925822"/>
              <a:ext cx="1514796" cy="1979841"/>
              <a:chOff x="9722005" y="2925822"/>
              <a:chExt cx="1514796" cy="1979841"/>
            </a:xfrm>
          </p:grpSpPr>
          <p:sp>
            <p:nvSpPr>
              <p:cNvPr id="69" name="Star: 5 Points 68">
                <a:extLst>
                  <a:ext uri="{FF2B5EF4-FFF2-40B4-BE49-F238E27FC236}">
                    <a16:creationId xmlns:a16="http://schemas.microsoft.com/office/drawing/2014/main" id="{02C65BFC-32F8-3BD5-23E6-35480ECBA265}"/>
                  </a:ext>
                </a:extLst>
              </p:cNvPr>
              <p:cNvSpPr/>
              <p:nvPr/>
            </p:nvSpPr>
            <p:spPr>
              <a:xfrm>
                <a:off x="9722005" y="3163076"/>
                <a:ext cx="683222" cy="593888"/>
              </a:xfrm>
              <a:prstGeom prst="star5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9CAE1214-CE3C-B296-A91A-8D6D3D640672}"/>
                  </a:ext>
                </a:extLst>
              </p:cNvPr>
              <p:cNvSpPr/>
              <p:nvPr/>
            </p:nvSpPr>
            <p:spPr>
              <a:xfrm>
                <a:off x="11009383" y="4205268"/>
                <a:ext cx="181790" cy="18179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F8A811BF-D414-D9E7-5677-8C7E6CB69169}"/>
                  </a:ext>
                </a:extLst>
              </p:cNvPr>
              <p:cNvSpPr/>
              <p:nvPr/>
            </p:nvSpPr>
            <p:spPr>
              <a:xfrm>
                <a:off x="10666290" y="4516376"/>
                <a:ext cx="181790" cy="18179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0D14F1A0-2EF1-D427-8A90-D5CCA208A9C4}"/>
                  </a:ext>
                </a:extLst>
              </p:cNvPr>
              <p:cNvSpPr/>
              <p:nvPr/>
            </p:nvSpPr>
            <p:spPr>
              <a:xfrm>
                <a:off x="11055011" y="4723873"/>
                <a:ext cx="181790" cy="18179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78" name="Group 77">
                <a:extLst>
                  <a:ext uri="{FF2B5EF4-FFF2-40B4-BE49-F238E27FC236}">
                    <a16:creationId xmlns:a16="http://schemas.microsoft.com/office/drawing/2014/main" id="{2517D7F9-AA48-ED4B-8202-2AB302597424}"/>
                  </a:ext>
                </a:extLst>
              </p:cNvPr>
              <p:cNvGrpSpPr/>
              <p:nvPr/>
            </p:nvGrpSpPr>
            <p:grpSpPr>
              <a:xfrm>
                <a:off x="10348009" y="2925822"/>
                <a:ext cx="789094" cy="1707935"/>
                <a:chOff x="7355604" y="3217112"/>
                <a:chExt cx="789094" cy="1707935"/>
              </a:xfrm>
            </p:grpSpPr>
            <p:cxnSp>
              <p:nvCxnSpPr>
                <p:cNvPr id="80" name="Straight Arrow Connector 79">
                  <a:extLst>
                    <a:ext uri="{FF2B5EF4-FFF2-40B4-BE49-F238E27FC236}">
                      <a16:creationId xmlns:a16="http://schemas.microsoft.com/office/drawing/2014/main" id="{B61ECC32-F5C6-566D-9FBA-CA70F5FF9E5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355604" y="3217112"/>
                  <a:ext cx="320237" cy="322234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Straight Arrow Connector 80">
                  <a:extLst>
                    <a:ext uri="{FF2B5EF4-FFF2-40B4-BE49-F238E27FC236}">
                      <a16:creationId xmlns:a16="http://schemas.microsoft.com/office/drawing/2014/main" id="{69AD308F-042E-62AD-5C34-91FF4AE0C02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7355604" y="4146223"/>
                  <a:ext cx="379795" cy="569858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Straight Arrow Connector 82">
                  <a:extLst>
                    <a:ext uri="{FF2B5EF4-FFF2-40B4-BE49-F238E27FC236}">
                      <a16:creationId xmlns:a16="http://schemas.microsoft.com/office/drawing/2014/main" id="{EDFACBA0-80B2-C4DB-3EEB-F7082FFE1B9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8109230" y="4771485"/>
                  <a:ext cx="35468" cy="153562"/>
                </a:xfrm>
                <a:prstGeom prst="straightConnector1">
                  <a:avLst/>
                </a:prstGeom>
                <a:ln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Straight Arrow Connector 83">
                  <a:extLst>
                    <a:ext uri="{FF2B5EF4-FFF2-40B4-BE49-F238E27FC236}">
                      <a16:creationId xmlns:a16="http://schemas.microsoft.com/office/drawing/2014/main" id="{429A8BB7-D3BD-521E-C06B-7D28697E4D2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903556" y="4683401"/>
                  <a:ext cx="98976" cy="88084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62" name="Arrow: Right 61">
              <a:extLst>
                <a:ext uri="{FF2B5EF4-FFF2-40B4-BE49-F238E27FC236}">
                  <a16:creationId xmlns:a16="http://schemas.microsoft.com/office/drawing/2014/main" id="{9A970CBA-2D57-6BDA-076A-8CAC80B48AEC}"/>
                </a:ext>
              </a:extLst>
            </p:cNvPr>
            <p:cNvSpPr/>
            <p:nvPr/>
          </p:nvSpPr>
          <p:spPr>
            <a:xfrm>
              <a:off x="8598446" y="2626464"/>
              <a:ext cx="1823253" cy="331240"/>
            </a:xfrm>
            <a:prstGeom prst="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D6725711-1DE1-9F33-E7EE-B4A0BEFFD8E7}"/>
                </a:ext>
              </a:extLst>
            </p:cNvPr>
            <p:cNvCxnSpPr/>
            <p:nvPr/>
          </p:nvCxnSpPr>
          <p:spPr>
            <a:xfrm>
              <a:off x="7523441" y="4134252"/>
              <a:ext cx="2824568" cy="0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59D41792-6311-B8A2-36A9-7DBB8AFA1EC8}"/>
                </a:ext>
              </a:extLst>
            </p:cNvPr>
            <p:cNvCxnSpPr/>
            <p:nvPr/>
          </p:nvCxnSpPr>
          <p:spPr>
            <a:xfrm>
              <a:off x="7550361" y="3579778"/>
              <a:ext cx="2070294" cy="0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98F13839-A5A6-ACEE-22C3-928DFDBDA2FB}"/>
                </a:ext>
              </a:extLst>
            </p:cNvPr>
            <p:cNvCxnSpPr>
              <a:cxnSpLocks/>
            </p:cNvCxnSpPr>
            <p:nvPr/>
          </p:nvCxnSpPr>
          <p:spPr>
            <a:xfrm>
              <a:off x="8333029" y="4820052"/>
              <a:ext cx="2515051" cy="0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E32904E1-AABA-CE6E-63B9-92D218AC7237}"/>
                </a:ext>
              </a:extLst>
            </p:cNvPr>
            <p:cNvCxnSpPr>
              <a:cxnSpLocks/>
            </p:cNvCxnSpPr>
            <p:nvPr/>
          </p:nvCxnSpPr>
          <p:spPr>
            <a:xfrm>
              <a:off x="7751155" y="4709756"/>
              <a:ext cx="134060" cy="77172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7" name="Rectangle 86">
            <a:extLst>
              <a:ext uri="{FF2B5EF4-FFF2-40B4-BE49-F238E27FC236}">
                <a16:creationId xmlns:a16="http://schemas.microsoft.com/office/drawing/2014/main" id="{406FA5C2-61F0-688C-3DD5-2F6A650E3F56}"/>
              </a:ext>
            </a:extLst>
          </p:cNvPr>
          <p:cNvSpPr/>
          <p:nvPr/>
        </p:nvSpPr>
        <p:spPr>
          <a:xfrm>
            <a:off x="597610" y="2431711"/>
            <a:ext cx="8386837" cy="22049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2E191D63-C639-7E3E-20F8-6F9936197535}"/>
              </a:ext>
            </a:extLst>
          </p:cNvPr>
          <p:cNvSpPr txBox="1"/>
          <p:nvPr/>
        </p:nvSpPr>
        <p:spPr>
          <a:xfrm>
            <a:off x="4129482" y="4804127"/>
            <a:ext cx="530273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Each axiom/definition has a justification:</a:t>
            </a:r>
          </a:p>
          <a:p>
            <a:r>
              <a:rPr lang="en-US" sz="2400" dirty="0"/>
              <a:t>argues why the mathematical characterization follows from the physical one</a:t>
            </a:r>
          </a:p>
        </p:txBody>
      </p:sp>
    </p:spTree>
    <p:extLst>
      <p:ext uri="{BB962C8B-B14F-4D97-AF65-F5344CB8AC3E}">
        <p14:creationId xmlns:p14="http://schemas.microsoft.com/office/powerpoint/2010/main" val="15876410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Picture 87">
            <a:extLst>
              <a:ext uri="{FF2B5EF4-FFF2-40B4-BE49-F238E27FC236}">
                <a16:creationId xmlns:a16="http://schemas.microsoft.com/office/drawing/2014/main" id="{9A38C2F5-E849-3C9B-2ACF-066788934C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02" r="680"/>
          <a:stretch/>
        </p:blipFill>
        <p:spPr>
          <a:xfrm>
            <a:off x="597610" y="1946812"/>
            <a:ext cx="8386852" cy="698966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A1A987-D2DE-A4BB-C7F4-3920E2C548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E226CF-EB3F-95DA-6069-5B666628372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66D881E-519B-D00E-7CDA-E12C3633871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33" t="28602" r="1616" b="21219"/>
          <a:stretch/>
        </p:blipFill>
        <p:spPr>
          <a:xfrm>
            <a:off x="597610" y="206195"/>
            <a:ext cx="8386853" cy="538303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A7E5177-358E-F543-0BAF-C4A16AC132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5"/>
          <a:srcRect l="2246" t="13194" r="2799" b="10975"/>
          <a:stretch/>
        </p:blipFill>
        <p:spPr>
          <a:xfrm>
            <a:off x="597612" y="837302"/>
            <a:ext cx="8386856" cy="1029309"/>
          </a:xfrm>
          <a:prstGeom prst="rect">
            <a:avLst/>
          </a:prstGeom>
        </p:spPr>
      </p:pic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1CC80F31-18D6-B9EA-DA98-6748B3700D9E}"/>
              </a:ext>
            </a:extLst>
          </p:cNvPr>
          <p:cNvCxnSpPr>
            <a:cxnSpLocks/>
          </p:cNvCxnSpPr>
          <p:nvPr/>
        </p:nvCxnSpPr>
        <p:spPr>
          <a:xfrm flipH="1">
            <a:off x="9123374" y="837302"/>
            <a:ext cx="1250903" cy="2129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AB97953F-470D-8D4C-FBBB-F3634F900D32}"/>
              </a:ext>
            </a:extLst>
          </p:cNvPr>
          <p:cNvCxnSpPr>
            <a:cxnSpLocks/>
          </p:cNvCxnSpPr>
          <p:nvPr/>
        </p:nvCxnSpPr>
        <p:spPr>
          <a:xfrm flipH="1" flipV="1">
            <a:off x="9123374" y="1659636"/>
            <a:ext cx="1250903" cy="1036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9A24EF31-0B1D-6181-186A-9CABC1C2CFB2}"/>
              </a:ext>
            </a:extLst>
          </p:cNvPr>
          <p:cNvSpPr txBox="1"/>
          <p:nvPr/>
        </p:nvSpPr>
        <p:spPr>
          <a:xfrm>
            <a:off x="10441127" y="609366"/>
            <a:ext cx="14207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Informal part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4253875D-085A-8058-224E-7CFFABDC171E}"/>
              </a:ext>
            </a:extLst>
          </p:cNvPr>
          <p:cNvSpPr txBox="1"/>
          <p:nvPr/>
        </p:nvSpPr>
        <p:spPr>
          <a:xfrm>
            <a:off x="10441127" y="1578666"/>
            <a:ext cx="1279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Formal part</a:t>
            </a:r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60FA3510-EFB1-5159-9B5D-256A1B2253EB}"/>
              </a:ext>
            </a:extLst>
          </p:cNvPr>
          <p:cNvCxnSpPr>
            <a:cxnSpLocks/>
          </p:cNvCxnSpPr>
          <p:nvPr/>
        </p:nvCxnSpPr>
        <p:spPr>
          <a:xfrm>
            <a:off x="8984468" y="814252"/>
            <a:ext cx="0" cy="47200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840E6286-0E64-A2E9-FC58-02C1EF9EE990}"/>
              </a:ext>
            </a:extLst>
          </p:cNvPr>
          <p:cNvCxnSpPr>
            <a:cxnSpLocks/>
          </p:cNvCxnSpPr>
          <p:nvPr/>
        </p:nvCxnSpPr>
        <p:spPr>
          <a:xfrm>
            <a:off x="8984468" y="1423634"/>
            <a:ext cx="0" cy="47200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13534868-3DBA-A91C-9211-B4C1B14656E6}"/>
              </a:ext>
            </a:extLst>
          </p:cNvPr>
          <p:cNvSpPr txBox="1"/>
          <p:nvPr/>
        </p:nvSpPr>
        <p:spPr>
          <a:xfrm>
            <a:off x="4129482" y="2843915"/>
            <a:ext cx="78796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Axiom: brings objects from the informal to the formal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97891B9-506E-6B9F-4B9E-4C0D7CC1364A}"/>
              </a:ext>
            </a:extLst>
          </p:cNvPr>
          <p:cNvGrpSpPr/>
          <p:nvPr/>
        </p:nvGrpSpPr>
        <p:grpSpPr>
          <a:xfrm>
            <a:off x="453928" y="2907261"/>
            <a:ext cx="3141467" cy="3195642"/>
            <a:chOff x="6564215" y="1073699"/>
            <a:chExt cx="4672586" cy="4753165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9E7BF1D-19EF-C36C-4459-D8F04E9A6F2E}"/>
                </a:ext>
              </a:extLst>
            </p:cNvPr>
            <p:cNvSpPr txBox="1"/>
            <p:nvPr/>
          </p:nvSpPr>
          <p:spPr>
            <a:xfrm>
              <a:off x="6838423" y="1105363"/>
              <a:ext cx="1834577" cy="6817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/>
                <a:t>Informal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C178465-519C-99EF-E889-4E1C4CF1412D}"/>
                </a:ext>
              </a:extLst>
            </p:cNvPr>
            <p:cNvSpPr txBox="1"/>
            <p:nvPr/>
          </p:nvSpPr>
          <p:spPr>
            <a:xfrm>
              <a:off x="9514188" y="1105363"/>
              <a:ext cx="1556493" cy="6817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/>
                <a:t>Formal</a:t>
              </a:r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31205F8F-AFA4-F595-91D8-6B4FFD123F23}"/>
                </a:ext>
              </a:extLst>
            </p:cNvPr>
            <p:cNvCxnSpPr>
              <a:cxnSpLocks/>
            </p:cNvCxnSpPr>
            <p:nvPr/>
          </p:nvCxnSpPr>
          <p:spPr>
            <a:xfrm>
              <a:off x="9106292" y="1073699"/>
              <a:ext cx="0" cy="4753165"/>
            </a:xfrm>
            <a:prstGeom prst="line">
              <a:avLst/>
            </a:prstGeom>
            <a:ln w="2857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676634C-8105-821D-6AA0-0BD3B6DDE696}"/>
                </a:ext>
              </a:extLst>
            </p:cNvPr>
            <p:cNvSpPr txBox="1"/>
            <p:nvPr/>
          </p:nvSpPr>
          <p:spPr>
            <a:xfrm>
              <a:off x="7123465" y="1778351"/>
              <a:ext cx="1264493" cy="5453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physics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46D490E-9854-7F52-04AB-04AE7023761A}"/>
                </a:ext>
              </a:extLst>
            </p:cNvPr>
            <p:cNvSpPr txBox="1"/>
            <p:nvPr/>
          </p:nvSpPr>
          <p:spPr>
            <a:xfrm>
              <a:off x="9793124" y="1778351"/>
              <a:ext cx="998622" cy="5453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math</a:t>
              </a:r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F3E13250-B18D-8628-2536-A1E54983C2D6}"/>
                </a:ext>
              </a:extLst>
            </p:cNvPr>
            <p:cNvSpPr/>
            <p:nvPr/>
          </p:nvSpPr>
          <p:spPr>
            <a:xfrm>
              <a:off x="7582998" y="2477124"/>
              <a:ext cx="576721" cy="593888"/>
            </a:xfrm>
            <a:custGeom>
              <a:avLst/>
              <a:gdLst>
                <a:gd name="connsiteX0" fmla="*/ 339365 w 576721"/>
                <a:gd name="connsiteY0" fmla="*/ 0 h 593888"/>
                <a:gd name="connsiteX1" fmla="*/ 339365 w 576721"/>
                <a:gd name="connsiteY1" fmla="*/ 0 h 593888"/>
                <a:gd name="connsiteX2" fmla="*/ 226244 w 576721"/>
                <a:gd name="connsiteY2" fmla="*/ 9427 h 593888"/>
                <a:gd name="connsiteX3" fmla="*/ 169683 w 576721"/>
                <a:gd name="connsiteY3" fmla="*/ 28280 h 593888"/>
                <a:gd name="connsiteX4" fmla="*/ 131975 w 576721"/>
                <a:gd name="connsiteY4" fmla="*/ 37707 h 593888"/>
                <a:gd name="connsiteX5" fmla="*/ 94268 w 576721"/>
                <a:gd name="connsiteY5" fmla="*/ 65987 h 593888"/>
                <a:gd name="connsiteX6" fmla="*/ 37707 w 576721"/>
                <a:gd name="connsiteY6" fmla="*/ 150829 h 593888"/>
                <a:gd name="connsiteX7" fmla="*/ 18854 w 576721"/>
                <a:gd name="connsiteY7" fmla="*/ 207389 h 593888"/>
                <a:gd name="connsiteX8" fmla="*/ 9427 w 576721"/>
                <a:gd name="connsiteY8" fmla="*/ 235670 h 593888"/>
                <a:gd name="connsiteX9" fmla="*/ 0 w 576721"/>
                <a:gd name="connsiteY9" fmla="*/ 263950 h 593888"/>
                <a:gd name="connsiteX10" fmla="*/ 9427 w 576721"/>
                <a:gd name="connsiteY10" fmla="*/ 461913 h 593888"/>
                <a:gd name="connsiteX11" fmla="*/ 28281 w 576721"/>
                <a:gd name="connsiteY11" fmla="*/ 490194 h 593888"/>
                <a:gd name="connsiteX12" fmla="*/ 141402 w 576721"/>
                <a:gd name="connsiteY12" fmla="*/ 565608 h 593888"/>
                <a:gd name="connsiteX13" fmla="*/ 197963 w 576721"/>
                <a:gd name="connsiteY13" fmla="*/ 593888 h 593888"/>
                <a:gd name="connsiteX14" fmla="*/ 546755 w 576721"/>
                <a:gd name="connsiteY14" fmla="*/ 584462 h 593888"/>
                <a:gd name="connsiteX15" fmla="*/ 575035 w 576721"/>
                <a:gd name="connsiteY15" fmla="*/ 565608 h 593888"/>
                <a:gd name="connsiteX16" fmla="*/ 565608 w 576721"/>
                <a:gd name="connsiteY16" fmla="*/ 405352 h 593888"/>
                <a:gd name="connsiteX17" fmla="*/ 556182 w 576721"/>
                <a:gd name="connsiteY17" fmla="*/ 377072 h 593888"/>
                <a:gd name="connsiteX18" fmla="*/ 490194 w 576721"/>
                <a:gd name="connsiteY18" fmla="*/ 348792 h 593888"/>
                <a:gd name="connsiteX19" fmla="*/ 405353 w 576721"/>
                <a:gd name="connsiteY19" fmla="*/ 339365 h 593888"/>
                <a:gd name="connsiteX20" fmla="*/ 386499 w 576721"/>
                <a:gd name="connsiteY20" fmla="*/ 311084 h 593888"/>
                <a:gd name="connsiteX21" fmla="*/ 386499 w 576721"/>
                <a:gd name="connsiteY21" fmla="*/ 216816 h 593888"/>
                <a:gd name="connsiteX22" fmla="*/ 414780 w 576721"/>
                <a:gd name="connsiteY22" fmla="*/ 197963 h 593888"/>
                <a:gd name="connsiteX23" fmla="*/ 452487 w 576721"/>
                <a:gd name="connsiteY23" fmla="*/ 150829 h 593888"/>
                <a:gd name="connsiteX24" fmla="*/ 461914 w 576721"/>
                <a:gd name="connsiteY24" fmla="*/ 113121 h 593888"/>
                <a:gd name="connsiteX25" fmla="*/ 452487 w 576721"/>
                <a:gd name="connsiteY25" fmla="*/ 47134 h 593888"/>
                <a:gd name="connsiteX26" fmla="*/ 424206 w 576721"/>
                <a:gd name="connsiteY26" fmla="*/ 28280 h 593888"/>
                <a:gd name="connsiteX27" fmla="*/ 377072 w 576721"/>
                <a:gd name="connsiteY27" fmla="*/ 18853 h 593888"/>
                <a:gd name="connsiteX28" fmla="*/ 339365 w 576721"/>
                <a:gd name="connsiteY28" fmla="*/ 0 h 593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76721" h="593888">
                  <a:moveTo>
                    <a:pt x="339365" y="0"/>
                  </a:moveTo>
                  <a:lnTo>
                    <a:pt x="339365" y="0"/>
                  </a:lnTo>
                  <a:cubicBezTo>
                    <a:pt x="301658" y="3142"/>
                    <a:pt x="263567" y="3207"/>
                    <a:pt x="226244" y="9427"/>
                  </a:cubicBezTo>
                  <a:cubicBezTo>
                    <a:pt x="206641" y="12694"/>
                    <a:pt x="188963" y="23460"/>
                    <a:pt x="169683" y="28280"/>
                  </a:cubicBezTo>
                  <a:lnTo>
                    <a:pt x="131975" y="37707"/>
                  </a:lnTo>
                  <a:cubicBezTo>
                    <a:pt x="119406" y="47134"/>
                    <a:pt x="105377" y="54877"/>
                    <a:pt x="94268" y="65987"/>
                  </a:cubicBezTo>
                  <a:cubicBezTo>
                    <a:pt x="79765" y="80490"/>
                    <a:pt x="45185" y="134378"/>
                    <a:pt x="37707" y="150829"/>
                  </a:cubicBezTo>
                  <a:cubicBezTo>
                    <a:pt x="29483" y="168921"/>
                    <a:pt x="25138" y="188536"/>
                    <a:pt x="18854" y="207389"/>
                  </a:cubicBezTo>
                  <a:lnTo>
                    <a:pt x="9427" y="235670"/>
                  </a:lnTo>
                  <a:lnTo>
                    <a:pt x="0" y="263950"/>
                  </a:lnTo>
                  <a:cubicBezTo>
                    <a:pt x="3142" y="329938"/>
                    <a:pt x="1233" y="396361"/>
                    <a:pt x="9427" y="461913"/>
                  </a:cubicBezTo>
                  <a:cubicBezTo>
                    <a:pt x="10832" y="473155"/>
                    <a:pt x="19860" y="482615"/>
                    <a:pt x="28281" y="490194"/>
                  </a:cubicBezTo>
                  <a:cubicBezTo>
                    <a:pt x="107364" y="561369"/>
                    <a:pt x="78977" y="529936"/>
                    <a:pt x="141402" y="565608"/>
                  </a:cubicBezTo>
                  <a:cubicBezTo>
                    <a:pt x="192567" y="594845"/>
                    <a:pt x="146116" y="576607"/>
                    <a:pt x="197963" y="593888"/>
                  </a:cubicBezTo>
                  <a:cubicBezTo>
                    <a:pt x="314227" y="590746"/>
                    <a:pt x="430774" y="593160"/>
                    <a:pt x="546755" y="584462"/>
                  </a:cubicBezTo>
                  <a:cubicBezTo>
                    <a:pt x="558053" y="583615"/>
                    <a:pt x="573849" y="576875"/>
                    <a:pt x="575035" y="565608"/>
                  </a:cubicBezTo>
                  <a:cubicBezTo>
                    <a:pt x="580637" y="512391"/>
                    <a:pt x="570932" y="458597"/>
                    <a:pt x="565608" y="405352"/>
                  </a:cubicBezTo>
                  <a:cubicBezTo>
                    <a:pt x="564619" y="395465"/>
                    <a:pt x="562389" y="384831"/>
                    <a:pt x="556182" y="377072"/>
                  </a:cubicBezTo>
                  <a:cubicBezTo>
                    <a:pt x="541643" y="358898"/>
                    <a:pt x="510852" y="351970"/>
                    <a:pt x="490194" y="348792"/>
                  </a:cubicBezTo>
                  <a:cubicBezTo>
                    <a:pt x="462070" y="344465"/>
                    <a:pt x="433633" y="342507"/>
                    <a:pt x="405353" y="339365"/>
                  </a:cubicBezTo>
                  <a:cubicBezTo>
                    <a:pt x="399068" y="329938"/>
                    <a:pt x="391566" y="321218"/>
                    <a:pt x="386499" y="311084"/>
                  </a:cubicBezTo>
                  <a:cubicBezTo>
                    <a:pt x="371588" y="281263"/>
                    <a:pt x="372216" y="248951"/>
                    <a:pt x="386499" y="216816"/>
                  </a:cubicBezTo>
                  <a:cubicBezTo>
                    <a:pt x="391101" y="206463"/>
                    <a:pt x="405353" y="204247"/>
                    <a:pt x="414780" y="197963"/>
                  </a:cubicBezTo>
                  <a:cubicBezTo>
                    <a:pt x="445593" y="105513"/>
                    <a:pt x="395637" y="236102"/>
                    <a:pt x="452487" y="150829"/>
                  </a:cubicBezTo>
                  <a:cubicBezTo>
                    <a:pt x="459674" y="140049"/>
                    <a:pt x="458772" y="125690"/>
                    <a:pt x="461914" y="113121"/>
                  </a:cubicBezTo>
                  <a:cubicBezTo>
                    <a:pt x="458772" y="91125"/>
                    <a:pt x="461511" y="67438"/>
                    <a:pt x="452487" y="47134"/>
                  </a:cubicBezTo>
                  <a:cubicBezTo>
                    <a:pt x="447885" y="36781"/>
                    <a:pt x="434814" y="32258"/>
                    <a:pt x="424206" y="28280"/>
                  </a:cubicBezTo>
                  <a:cubicBezTo>
                    <a:pt x="409204" y="22654"/>
                    <a:pt x="392713" y="22329"/>
                    <a:pt x="377072" y="18853"/>
                  </a:cubicBezTo>
                  <a:cubicBezTo>
                    <a:pt x="317507" y="5617"/>
                    <a:pt x="345649" y="3142"/>
                    <a:pt x="339365" y="0"/>
                  </a:cubicBezTo>
                  <a:close/>
                </a:path>
              </a:pathLst>
            </a:custGeom>
            <a:gradFill flip="none" rotWithShape="1">
              <a:gsLst>
                <a:gs pos="56000">
                  <a:srgbClr val="3C1A56"/>
                </a:gs>
                <a:gs pos="100000">
                  <a:schemeClr val="bg1"/>
                </a:gs>
                <a:gs pos="12000">
                  <a:srgbClr val="7030A0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B10E3934-8C23-D600-9256-4F7564EABB5E}"/>
                </a:ext>
              </a:extLst>
            </p:cNvPr>
            <p:cNvSpPr/>
            <p:nvPr/>
          </p:nvSpPr>
          <p:spPr>
            <a:xfrm>
              <a:off x="6564215" y="3117374"/>
              <a:ext cx="791115" cy="737811"/>
            </a:xfrm>
            <a:custGeom>
              <a:avLst/>
              <a:gdLst>
                <a:gd name="connsiteX0" fmla="*/ 641356 w 1061407"/>
                <a:gd name="connsiteY0" fmla="*/ 330740 h 989892"/>
                <a:gd name="connsiteX1" fmla="*/ 641356 w 1061407"/>
                <a:gd name="connsiteY1" fmla="*/ 330740 h 989892"/>
                <a:gd name="connsiteX2" fmla="*/ 631629 w 1061407"/>
                <a:gd name="connsiteY2" fmla="*/ 243191 h 989892"/>
                <a:gd name="connsiteX3" fmla="*/ 621901 w 1061407"/>
                <a:gd name="connsiteY3" fmla="*/ 214008 h 989892"/>
                <a:gd name="connsiteX4" fmla="*/ 612173 w 1061407"/>
                <a:gd name="connsiteY4" fmla="*/ 175098 h 989892"/>
                <a:gd name="connsiteX5" fmla="*/ 602446 w 1061407"/>
                <a:gd name="connsiteY5" fmla="*/ 126460 h 989892"/>
                <a:gd name="connsiteX6" fmla="*/ 582990 w 1061407"/>
                <a:gd name="connsiteY6" fmla="*/ 107004 h 989892"/>
                <a:gd name="connsiteX7" fmla="*/ 553807 w 1061407"/>
                <a:gd name="connsiteY7" fmla="*/ 68094 h 989892"/>
                <a:gd name="connsiteX8" fmla="*/ 475986 w 1061407"/>
                <a:gd name="connsiteY8" fmla="*/ 0 h 989892"/>
                <a:gd name="connsiteX9" fmla="*/ 446803 w 1061407"/>
                <a:gd name="connsiteY9" fmla="*/ 9728 h 989892"/>
                <a:gd name="connsiteX10" fmla="*/ 437076 w 1061407"/>
                <a:gd name="connsiteY10" fmla="*/ 38911 h 989892"/>
                <a:gd name="connsiteX11" fmla="*/ 417620 w 1061407"/>
                <a:gd name="connsiteY11" fmla="*/ 58366 h 989892"/>
                <a:gd name="connsiteX12" fmla="*/ 388437 w 1061407"/>
                <a:gd name="connsiteY12" fmla="*/ 126460 h 989892"/>
                <a:gd name="connsiteX13" fmla="*/ 368982 w 1061407"/>
                <a:gd name="connsiteY13" fmla="*/ 184825 h 989892"/>
                <a:gd name="connsiteX14" fmla="*/ 349527 w 1061407"/>
                <a:gd name="connsiteY14" fmla="*/ 243191 h 989892"/>
                <a:gd name="connsiteX15" fmla="*/ 310616 w 1061407"/>
                <a:gd name="connsiteY15" fmla="*/ 291830 h 989892"/>
                <a:gd name="connsiteX16" fmla="*/ 38242 w 1061407"/>
                <a:gd name="connsiteY16" fmla="*/ 301557 h 989892"/>
                <a:gd name="connsiteX17" fmla="*/ 28514 w 1061407"/>
                <a:gd name="connsiteY17" fmla="*/ 515566 h 989892"/>
                <a:gd name="connsiteX18" fmla="*/ 47969 w 1061407"/>
                <a:gd name="connsiteY18" fmla="*/ 544749 h 989892"/>
                <a:gd name="connsiteX19" fmla="*/ 106335 w 1061407"/>
                <a:gd name="connsiteY19" fmla="*/ 564204 h 989892"/>
                <a:gd name="connsiteX20" fmla="*/ 135518 w 1061407"/>
                <a:gd name="connsiteY20" fmla="*/ 573932 h 989892"/>
                <a:gd name="connsiteX21" fmla="*/ 164701 w 1061407"/>
                <a:gd name="connsiteY21" fmla="*/ 593387 h 989892"/>
                <a:gd name="connsiteX22" fmla="*/ 213339 w 1061407"/>
                <a:gd name="connsiteY22" fmla="*/ 603115 h 989892"/>
                <a:gd name="connsiteX23" fmla="*/ 271705 w 1061407"/>
                <a:gd name="connsiteY23" fmla="*/ 622570 h 989892"/>
                <a:gd name="connsiteX24" fmla="*/ 291161 w 1061407"/>
                <a:gd name="connsiteY24" fmla="*/ 642025 h 989892"/>
                <a:gd name="connsiteX25" fmla="*/ 281433 w 1061407"/>
                <a:gd name="connsiteY25" fmla="*/ 680936 h 989892"/>
                <a:gd name="connsiteX26" fmla="*/ 242522 w 1061407"/>
                <a:gd name="connsiteY26" fmla="*/ 729574 h 989892"/>
                <a:gd name="connsiteX27" fmla="*/ 223067 w 1061407"/>
                <a:gd name="connsiteY27" fmla="*/ 768485 h 989892"/>
                <a:gd name="connsiteX28" fmla="*/ 184156 w 1061407"/>
                <a:gd name="connsiteY28" fmla="*/ 836579 h 989892"/>
                <a:gd name="connsiteX29" fmla="*/ 174429 w 1061407"/>
                <a:gd name="connsiteY29" fmla="*/ 865762 h 989892"/>
                <a:gd name="connsiteX30" fmla="*/ 184156 w 1061407"/>
                <a:gd name="connsiteY30" fmla="*/ 982494 h 989892"/>
                <a:gd name="connsiteX31" fmla="*/ 242522 w 1061407"/>
                <a:gd name="connsiteY31" fmla="*/ 972766 h 989892"/>
                <a:gd name="connsiteX32" fmla="*/ 281433 w 1061407"/>
                <a:gd name="connsiteY32" fmla="*/ 914400 h 989892"/>
                <a:gd name="connsiteX33" fmla="*/ 330071 w 1061407"/>
                <a:gd name="connsiteY33" fmla="*/ 875489 h 989892"/>
                <a:gd name="connsiteX34" fmla="*/ 359254 w 1061407"/>
                <a:gd name="connsiteY34" fmla="*/ 856034 h 989892"/>
                <a:gd name="connsiteX35" fmla="*/ 398165 w 1061407"/>
                <a:gd name="connsiteY35" fmla="*/ 817123 h 989892"/>
                <a:gd name="connsiteX36" fmla="*/ 407893 w 1061407"/>
                <a:gd name="connsiteY36" fmla="*/ 787940 h 989892"/>
                <a:gd name="connsiteX37" fmla="*/ 563535 w 1061407"/>
                <a:gd name="connsiteY37" fmla="*/ 807396 h 989892"/>
                <a:gd name="connsiteX38" fmla="*/ 592718 w 1061407"/>
                <a:gd name="connsiteY38" fmla="*/ 826851 h 989892"/>
                <a:gd name="connsiteX39" fmla="*/ 651084 w 1061407"/>
                <a:gd name="connsiteY39" fmla="*/ 846306 h 989892"/>
                <a:gd name="connsiteX40" fmla="*/ 680267 w 1061407"/>
                <a:gd name="connsiteY40" fmla="*/ 856034 h 989892"/>
                <a:gd name="connsiteX41" fmla="*/ 709450 w 1061407"/>
                <a:gd name="connsiteY41" fmla="*/ 865762 h 989892"/>
                <a:gd name="connsiteX42" fmla="*/ 777544 w 1061407"/>
                <a:gd name="connsiteY42" fmla="*/ 894945 h 989892"/>
                <a:gd name="connsiteX43" fmla="*/ 904003 w 1061407"/>
                <a:gd name="connsiteY43" fmla="*/ 885217 h 989892"/>
                <a:gd name="connsiteX44" fmla="*/ 952642 w 1061407"/>
                <a:gd name="connsiteY44" fmla="*/ 875489 h 989892"/>
                <a:gd name="connsiteX45" fmla="*/ 972097 w 1061407"/>
                <a:gd name="connsiteY45" fmla="*/ 846306 h 989892"/>
                <a:gd name="connsiteX46" fmla="*/ 962369 w 1061407"/>
                <a:gd name="connsiteY46" fmla="*/ 817123 h 989892"/>
                <a:gd name="connsiteX47" fmla="*/ 904003 w 1061407"/>
                <a:gd name="connsiteY47" fmla="*/ 778213 h 989892"/>
                <a:gd name="connsiteX48" fmla="*/ 816454 w 1061407"/>
                <a:gd name="connsiteY48" fmla="*/ 739302 h 989892"/>
                <a:gd name="connsiteX49" fmla="*/ 787271 w 1061407"/>
                <a:gd name="connsiteY49" fmla="*/ 729574 h 989892"/>
                <a:gd name="connsiteX50" fmla="*/ 758088 w 1061407"/>
                <a:gd name="connsiteY50" fmla="*/ 719847 h 989892"/>
                <a:gd name="connsiteX51" fmla="*/ 719178 w 1061407"/>
                <a:gd name="connsiteY51" fmla="*/ 671208 h 989892"/>
                <a:gd name="connsiteX52" fmla="*/ 767816 w 1061407"/>
                <a:gd name="connsiteY52" fmla="*/ 642025 h 989892"/>
                <a:gd name="connsiteX53" fmla="*/ 855365 w 1061407"/>
                <a:gd name="connsiteY53" fmla="*/ 612842 h 989892"/>
                <a:gd name="connsiteX54" fmla="*/ 972097 w 1061407"/>
                <a:gd name="connsiteY54" fmla="*/ 593387 h 989892"/>
                <a:gd name="connsiteX55" fmla="*/ 1030463 w 1061407"/>
                <a:gd name="connsiteY55" fmla="*/ 573932 h 989892"/>
                <a:gd name="connsiteX56" fmla="*/ 1049918 w 1061407"/>
                <a:gd name="connsiteY56" fmla="*/ 544749 h 989892"/>
                <a:gd name="connsiteX57" fmla="*/ 1049918 w 1061407"/>
                <a:gd name="connsiteY57" fmla="*/ 447472 h 989892"/>
                <a:gd name="connsiteX58" fmla="*/ 1020735 w 1061407"/>
                <a:gd name="connsiteY58" fmla="*/ 437745 h 989892"/>
                <a:gd name="connsiteX59" fmla="*/ 1001280 w 1061407"/>
                <a:gd name="connsiteY59" fmla="*/ 418289 h 989892"/>
                <a:gd name="connsiteX60" fmla="*/ 933186 w 1061407"/>
                <a:gd name="connsiteY60" fmla="*/ 398834 h 989892"/>
                <a:gd name="connsiteX61" fmla="*/ 651084 w 1061407"/>
                <a:gd name="connsiteY61" fmla="*/ 389106 h 989892"/>
                <a:gd name="connsiteX62" fmla="*/ 641356 w 1061407"/>
                <a:gd name="connsiteY62" fmla="*/ 330740 h 989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061407" h="989892">
                  <a:moveTo>
                    <a:pt x="641356" y="330740"/>
                  </a:moveTo>
                  <a:lnTo>
                    <a:pt x="641356" y="330740"/>
                  </a:lnTo>
                  <a:cubicBezTo>
                    <a:pt x="638114" y="301557"/>
                    <a:pt x="636456" y="272154"/>
                    <a:pt x="631629" y="243191"/>
                  </a:cubicBezTo>
                  <a:cubicBezTo>
                    <a:pt x="629943" y="233077"/>
                    <a:pt x="624718" y="223867"/>
                    <a:pt x="621901" y="214008"/>
                  </a:cubicBezTo>
                  <a:cubicBezTo>
                    <a:pt x="618228" y="201153"/>
                    <a:pt x="615073" y="188149"/>
                    <a:pt x="612173" y="175098"/>
                  </a:cubicBezTo>
                  <a:cubicBezTo>
                    <a:pt x="608586" y="158958"/>
                    <a:pt x="608959" y="141657"/>
                    <a:pt x="602446" y="126460"/>
                  </a:cubicBezTo>
                  <a:cubicBezTo>
                    <a:pt x="598833" y="118030"/>
                    <a:pt x="588862" y="114050"/>
                    <a:pt x="582990" y="107004"/>
                  </a:cubicBezTo>
                  <a:cubicBezTo>
                    <a:pt x="572611" y="94549"/>
                    <a:pt x="564578" y="80211"/>
                    <a:pt x="553807" y="68094"/>
                  </a:cubicBezTo>
                  <a:cubicBezTo>
                    <a:pt x="512419" y="21533"/>
                    <a:pt x="516335" y="26899"/>
                    <a:pt x="475986" y="0"/>
                  </a:cubicBezTo>
                  <a:cubicBezTo>
                    <a:pt x="466258" y="3243"/>
                    <a:pt x="454054" y="2477"/>
                    <a:pt x="446803" y="9728"/>
                  </a:cubicBezTo>
                  <a:cubicBezTo>
                    <a:pt x="439553" y="16979"/>
                    <a:pt x="442352" y="30118"/>
                    <a:pt x="437076" y="38911"/>
                  </a:cubicBezTo>
                  <a:cubicBezTo>
                    <a:pt x="432357" y="46775"/>
                    <a:pt x="424105" y="51881"/>
                    <a:pt x="417620" y="58366"/>
                  </a:cubicBezTo>
                  <a:cubicBezTo>
                    <a:pt x="386316" y="152285"/>
                    <a:pt x="436509" y="6281"/>
                    <a:pt x="388437" y="126460"/>
                  </a:cubicBezTo>
                  <a:cubicBezTo>
                    <a:pt x="380821" y="145501"/>
                    <a:pt x="375467" y="165370"/>
                    <a:pt x="368982" y="184825"/>
                  </a:cubicBezTo>
                  <a:lnTo>
                    <a:pt x="349527" y="243191"/>
                  </a:lnTo>
                  <a:cubicBezTo>
                    <a:pt x="342596" y="263985"/>
                    <a:pt x="340926" y="288897"/>
                    <a:pt x="310616" y="291830"/>
                  </a:cubicBezTo>
                  <a:cubicBezTo>
                    <a:pt x="220189" y="300581"/>
                    <a:pt x="129033" y="298315"/>
                    <a:pt x="38242" y="301557"/>
                  </a:cubicBezTo>
                  <a:cubicBezTo>
                    <a:pt x="-25080" y="364879"/>
                    <a:pt x="3833" y="326347"/>
                    <a:pt x="28514" y="515566"/>
                  </a:cubicBezTo>
                  <a:cubicBezTo>
                    <a:pt x="30026" y="527159"/>
                    <a:pt x="38055" y="538553"/>
                    <a:pt x="47969" y="544749"/>
                  </a:cubicBezTo>
                  <a:cubicBezTo>
                    <a:pt x="65359" y="555618"/>
                    <a:pt x="86880" y="557719"/>
                    <a:pt x="106335" y="564204"/>
                  </a:cubicBezTo>
                  <a:cubicBezTo>
                    <a:pt x="116063" y="567447"/>
                    <a:pt x="126986" y="568244"/>
                    <a:pt x="135518" y="573932"/>
                  </a:cubicBezTo>
                  <a:cubicBezTo>
                    <a:pt x="145246" y="580417"/>
                    <a:pt x="153754" y="589282"/>
                    <a:pt x="164701" y="593387"/>
                  </a:cubicBezTo>
                  <a:cubicBezTo>
                    <a:pt x="180182" y="599192"/>
                    <a:pt x="197388" y="598765"/>
                    <a:pt x="213339" y="603115"/>
                  </a:cubicBezTo>
                  <a:cubicBezTo>
                    <a:pt x="233124" y="608511"/>
                    <a:pt x="271705" y="622570"/>
                    <a:pt x="271705" y="622570"/>
                  </a:cubicBezTo>
                  <a:cubicBezTo>
                    <a:pt x="278190" y="629055"/>
                    <a:pt x="289653" y="632978"/>
                    <a:pt x="291161" y="642025"/>
                  </a:cubicBezTo>
                  <a:cubicBezTo>
                    <a:pt x="293359" y="655213"/>
                    <a:pt x="286699" y="668647"/>
                    <a:pt x="281433" y="680936"/>
                  </a:cubicBezTo>
                  <a:cubicBezTo>
                    <a:pt x="272229" y="702413"/>
                    <a:pt x="258213" y="713884"/>
                    <a:pt x="242522" y="729574"/>
                  </a:cubicBezTo>
                  <a:cubicBezTo>
                    <a:pt x="236037" y="742544"/>
                    <a:pt x="230261" y="755894"/>
                    <a:pt x="223067" y="768485"/>
                  </a:cubicBezTo>
                  <a:cubicBezTo>
                    <a:pt x="195156" y="817329"/>
                    <a:pt x="209351" y="777790"/>
                    <a:pt x="184156" y="836579"/>
                  </a:cubicBezTo>
                  <a:cubicBezTo>
                    <a:pt x="180117" y="846004"/>
                    <a:pt x="177671" y="856034"/>
                    <a:pt x="174429" y="865762"/>
                  </a:cubicBezTo>
                  <a:cubicBezTo>
                    <a:pt x="177671" y="904673"/>
                    <a:pt x="163194" y="949553"/>
                    <a:pt x="184156" y="982494"/>
                  </a:cubicBezTo>
                  <a:cubicBezTo>
                    <a:pt x="194745" y="999134"/>
                    <a:pt x="226364" y="984077"/>
                    <a:pt x="242522" y="972766"/>
                  </a:cubicBezTo>
                  <a:cubicBezTo>
                    <a:pt x="261678" y="959357"/>
                    <a:pt x="261978" y="927370"/>
                    <a:pt x="281433" y="914400"/>
                  </a:cubicBezTo>
                  <a:cubicBezTo>
                    <a:pt x="371255" y="854520"/>
                    <a:pt x="260766" y="930934"/>
                    <a:pt x="330071" y="875489"/>
                  </a:cubicBezTo>
                  <a:cubicBezTo>
                    <a:pt x="339200" y="868186"/>
                    <a:pt x="350377" y="863642"/>
                    <a:pt x="359254" y="856034"/>
                  </a:cubicBezTo>
                  <a:cubicBezTo>
                    <a:pt x="373181" y="844097"/>
                    <a:pt x="398165" y="817123"/>
                    <a:pt x="398165" y="817123"/>
                  </a:cubicBezTo>
                  <a:cubicBezTo>
                    <a:pt x="401408" y="807395"/>
                    <a:pt x="397758" y="789499"/>
                    <a:pt x="407893" y="787940"/>
                  </a:cubicBezTo>
                  <a:cubicBezTo>
                    <a:pt x="461568" y="779682"/>
                    <a:pt x="512898" y="794736"/>
                    <a:pt x="563535" y="807396"/>
                  </a:cubicBezTo>
                  <a:cubicBezTo>
                    <a:pt x="573263" y="813881"/>
                    <a:pt x="582034" y="822103"/>
                    <a:pt x="592718" y="826851"/>
                  </a:cubicBezTo>
                  <a:cubicBezTo>
                    <a:pt x="611458" y="835180"/>
                    <a:pt x="631629" y="839821"/>
                    <a:pt x="651084" y="846306"/>
                  </a:cubicBezTo>
                  <a:lnTo>
                    <a:pt x="680267" y="856034"/>
                  </a:lnTo>
                  <a:cubicBezTo>
                    <a:pt x="689995" y="859277"/>
                    <a:pt x="700279" y="861176"/>
                    <a:pt x="709450" y="865762"/>
                  </a:cubicBezTo>
                  <a:cubicBezTo>
                    <a:pt x="757532" y="889803"/>
                    <a:pt x="734604" y="880631"/>
                    <a:pt x="777544" y="894945"/>
                  </a:cubicBezTo>
                  <a:cubicBezTo>
                    <a:pt x="819697" y="891702"/>
                    <a:pt x="861984" y="889886"/>
                    <a:pt x="904003" y="885217"/>
                  </a:cubicBezTo>
                  <a:cubicBezTo>
                    <a:pt x="920436" y="883391"/>
                    <a:pt x="938286" y="883692"/>
                    <a:pt x="952642" y="875489"/>
                  </a:cubicBezTo>
                  <a:cubicBezTo>
                    <a:pt x="962793" y="869689"/>
                    <a:pt x="965612" y="856034"/>
                    <a:pt x="972097" y="846306"/>
                  </a:cubicBezTo>
                  <a:cubicBezTo>
                    <a:pt x="968854" y="836578"/>
                    <a:pt x="969620" y="824374"/>
                    <a:pt x="962369" y="817123"/>
                  </a:cubicBezTo>
                  <a:cubicBezTo>
                    <a:pt x="945835" y="800589"/>
                    <a:pt x="923458" y="791183"/>
                    <a:pt x="904003" y="778213"/>
                  </a:cubicBezTo>
                  <a:cubicBezTo>
                    <a:pt x="857753" y="747380"/>
                    <a:pt x="885918" y="762457"/>
                    <a:pt x="816454" y="739302"/>
                  </a:cubicBezTo>
                  <a:lnTo>
                    <a:pt x="787271" y="729574"/>
                  </a:lnTo>
                  <a:lnTo>
                    <a:pt x="758088" y="719847"/>
                  </a:lnTo>
                  <a:cubicBezTo>
                    <a:pt x="752828" y="714586"/>
                    <a:pt x="715088" y="679388"/>
                    <a:pt x="719178" y="671208"/>
                  </a:cubicBezTo>
                  <a:cubicBezTo>
                    <a:pt x="727634" y="654297"/>
                    <a:pt x="750905" y="650481"/>
                    <a:pt x="767816" y="642025"/>
                  </a:cubicBezTo>
                  <a:cubicBezTo>
                    <a:pt x="794739" y="628563"/>
                    <a:pt x="825644" y="618415"/>
                    <a:pt x="855365" y="612842"/>
                  </a:cubicBezTo>
                  <a:cubicBezTo>
                    <a:pt x="894137" y="605572"/>
                    <a:pt x="934674" y="605861"/>
                    <a:pt x="972097" y="593387"/>
                  </a:cubicBezTo>
                  <a:lnTo>
                    <a:pt x="1030463" y="573932"/>
                  </a:lnTo>
                  <a:cubicBezTo>
                    <a:pt x="1036948" y="564204"/>
                    <a:pt x="1044690" y="555206"/>
                    <a:pt x="1049918" y="544749"/>
                  </a:cubicBezTo>
                  <a:cubicBezTo>
                    <a:pt x="1064893" y="514800"/>
                    <a:pt x="1065578" y="478791"/>
                    <a:pt x="1049918" y="447472"/>
                  </a:cubicBezTo>
                  <a:cubicBezTo>
                    <a:pt x="1045332" y="438301"/>
                    <a:pt x="1030463" y="440987"/>
                    <a:pt x="1020735" y="437745"/>
                  </a:cubicBezTo>
                  <a:cubicBezTo>
                    <a:pt x="1014250" y="431260"/>
                    <a:pt x="1009144" y="423008"/>
                    <a:pt x="1001280" y="418289"/>
                  </a:cubicBezTo>
                  <a:cubicBezTo>
                    <a:pt x="993271" y="413484"/>
                    <a:pt x="937899" y="399120"/>
                    <a:pt x="933186" y="398834"/>
                  </a:cubicBezTo>
                  <a:cubicBezTo>
                    <a:pt x="839268" y="393142"/>
                    <a:pt x="745118" y="392349"/>
                    <a:pt x="651084" y="389106"/>
                  </a:cubicBezTo>
                  <a:cubicBezTo>
                    <a:pt x="619608" y="357630"/>
                    <a:pt x="642977" y="340468"/>
                    <a:pt x="641356" y="330740"/>
                  </a:cubicBezTo>
                  <a:close/>
                </a:path>
              </a:pathLst>
            </a:custGeom>
            <a:gradFill flip="none" rotWithShape="1">
              <a:gsLst>
                <a:gs pos="56000">
                  <a:srgbClr val="3C1A56"/>
                </a:gs>
                <a:gs pos="100000">
                  <a:schemeClr val="bg1"/>
                </a:gs>
                <a:gs pos="12000">
                  <a:srgbClr val="7030A0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EB239034-9B72-0D75-F5BA-B297D7BF3DAD}"/>
                </a:ext>
              </a:extLst>
            </p:cNvPr>
            <p:cNvSpPr/>
            <p:nvPr/>
          </p:nvSpPr>
          <p:spPr>
            <a:xfrm>
              <a:off x="7550361" y="4523181"/>
              <a:ext cx="200795" cy="214127"/>
            </a:xfrm>
            <a:custGeom>
              <a:avLst/>
              <a:gdLst>
                <a:gd name="connsiteX0" fmla="*/ 84063 w 200795"/>
                <a:gd name="connsiteY0" fmla="*/ 9846 h 214127"/>
                <a:gd name="connsiteX1" fmla="*/ 84063 w 200795"/>
                <a:gd name="connsiteY1" fmla="*/ 9846 h 214127"/>
                <a:gd name="connsiteX2" fmla="*/ 6242 w 200795"/>
                <a:gd name="connsiteY2" fmla="*/ 48757 h 214127"/>
                <a:gd name="connsiteX3" fmla="*/ 35425 w 200795"/>
                <a:gd name="connsiteY3" fmla="*/ 184944 h 214127"/>
                <a:gd name="connsiteX4" fmla="*/ 93791 w 200795"/>
                <a:gd name="connsiteY4" fmla="*/ 214127 h 214127"/>
                <a:gd name="connsiteX5" fmla="*/ 181340 w 200795"/>
                <a:gd name="connsiteY5" fmla="*/ 184944 h 214127"/>
                <a:gd name="connsiteX6" fmla="*/ 200795 w 200795"/>
                <a:gd name="connsiteY6" fmla="*/ 155761 h 214127"/>
                <a:gd name="connsiteX7" fmla="*/ 181340 w 200795"/>
                <a:gd name="connsiteY7" fmla="*/ 48757 h 214127"/>
                <a:gd name="connsiteX8" fmla="*/ 161884 w 200795"/>
                <a:gd name="connsiteY8" fmla="*/ 29301 h 214127"/>
                <a:gd name="connsiteX9" fmla="*/ 103518 w 200795"/>
                <a:gd name="connsiteY9" fmla="*/ 118 h 214127"/>
                <a:gd name="connsiteX10" fmla="*/ 84063 w 200795"/>
                <a:gd name="connsiteY10" fmla="*/ 9846 h 214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0795" h="214127">
                  <a:moveTo>
                    <a:pt x="84063" y="9846"/>
                  </a:moveTo>
                  <a:lnTo>
                    <a:pt x="84063" y="9846"/>
                  </a:lnTo>
                  <a:cubicBezTo>
                    <a:pt x="58123" y="22816"/>
                    <a:pt x="18507" y="22476"/>
                    <a:pt x="6242" y="48757"/>
                  </a:cubicBezTo>
                  <a:cubicBezTo>
                    <a:pt x="-8915" y="81235"/>
                    <a:pt x="4570" y="154090"/>
                    <a:pt x="35425" y="184944"/>
                  </a:cubicBezTo>
                  <a:cubicBezTo>
                    <a:pt x="54282" y="203801"/>
                    <a:pt x="70056" y="206215"/>
                    <a:pt x="93791" y="214127"/>
                  </a:cubicBezTo>
                  <a:cubicBezTo>
                    <a:pt x="132920" y="207605"/>
                    <a:pt x="153984" y="212300"/>
                    <a:pt x="181340" y="184944"/>
                  </a:cubicBezTo>
                  <a:cubicBezTo>
                    <a:pt x="189607" y="176677"/>
                    <a:pt x="194310" y="165489"/>
                    <a:pt x="200795" y="155761"/>
                  </a:cubicBezTo>
                  <a:cubicBezTo>
                    <a:pt x="199455" y="145039"/>
                    <a:pt x="195545" y="72432"/>
                    <a:pt x="181340" y="48757"/>
                  </a:cubicBezTo>
                  <a:cubicBezTo>
                    <a:pt x="176621" y="40892"/>
                    <a:pt x="169046" y="35030"/>
                    <a:pt x="161884" y="29301"/>
                  </a:cubicBezTo>
                  <a:cubicBezTo>
                    <a:pt x="142756" y="13998"/>
                    <a:pt x="127491" y="4913"/>
                    <a:pt x="103518" y="118"/>
                  </a:cubicBezTo>
                  <a:cubicBezTo>
                    <a:pt x="97159" y="-1154"/>
                    <a:pt x="87306" y="8225"/>
                    <a:pt x="84063" y="9846"/>
                  </a:cubicBezTo>
                  <a:close/>
                </a:path>
              </a:pathLst>
            </a:custGeom>
            <a:gradFill flip="none" rotWithShape="1">
              <a:gsLst>
                <a:gs pos="56000">
                  <a:srgbClr val="3C1A56"/>
                </a:gs>
                <a:gs pos="100000">
                  <a:schemeClr val="bg1"/>
                </a:gs>
                <a:gs pos="12000">
                  <a:srgbClr val="7030A0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A5161A0D-7F22-870A-2749-E0DB06979745}"/>
                </a:ext>
              </a:extLst>
            </p:cNvPr>
            <p:cNvSpPr/>
            <p:nvPr/>
          </p:nvSpPr>
          <p:spPr>
            <a:xfrm>
              <a:off x="7887637" y="4236391"/>
              <a:ext cx="178259" cy="194554"/>
            </a:xfrm>
            <a:custGeom>
              <a:avLst/>
              <a:gdLst>
                <a:gd name="connsiteX0" fmla="*/ 0 w 178259"/>
                <a:gd name="connsiteY0" fmla="*/ 29183 h 194554"/>
                <a:gd name="connsiteX1" fmla="*/ 0 w 178259"/>
                <a:gd name="connsiteY1" fmla="*/ 29183 h 194554"/>
                <a:gd name="connsiteX2" fmla="*/ 87549 w 178259"/>
                <a:gd name="connsiteY2" fmla="*/ 9728 h 194554"/>
                <a:gd name="connsiteX3" fmla="*/ 116732 w 178259"/>
                <a:gd name="connsiteY3" fmla="*/ 0 h 194554"/>
                <a:gd name="connsiteX4" fmla="*/ 145915 w 178259"/>
                <a:gd name="connsiteY4" fmla="*/ 9728 h 194554"/>
                <a:gd name="connsiteX5" fmla="*/ 155643 w 178259"/>
                <a:gd name="connsiteY5" fmla="*/ 184826 h 194554"/>
                <a:gd name="connsiteX6" fmla="*/ 126460 w 178259"/>
                <a:gd name="connsiteY6" fmla="*/ 194554 h 194554"/>
                <a:gd name="connsiteX7" fmla="*/ 29183 w 178259"/>
                <a:gd name="connsiteY7" fmla="*/ 184826 h 194554"/>
                <a:gd name="connsiteX8" fmla="*/ 19455 w 178259"/>
                <a:gd name="connsiteY8" fmla="*/ 155643 h 194554"/>
                <a:gd name="connsiteX9" fmla="*/ 29183 w 178259"/>
                <a:gd name="connsiteY9" fmla="*/ 48639 h 194554"/>
                <a:gd name="connsiteX10" fmla="*/ 0 w 178259"/>
                <a:gd name="connsiteY10" fmla="*/ 29183 h 194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8259" h="194554">
                  <a:moveTo>
                    <a:pt x="0" y="29183"/>
                  </a:moveTo>
                  <a:lnTo>
                    <a:pt x="0" y="29183"/>
                  </a:lnTo>
                  <a:cubicBezTo>
                    <a:pt x="29183" y="22698"/>
                    <a:pt x="58547" y="16979"/>
                    <a:pt x="87549" y="9728"/>
                  </a:cubicBezTo>
                  <a:cubicBezTo>
                    <a:pt x="97497" y="7241"/>
                    <a:pt x="106478" y="0"/>
                    <a:pt x="116732" y="0"/>
                  </a:cubicBezTo>
                  <a:cubicBezTo>
                    <a:pt x="126986" y="0"/>
                    <a:pt x="136187" y="6485"/>
                    <a:pt x="145915" y="9728"/>
                  </a:cubicBezTo>
                  <a:cubicBezTo>
                    <a:pt x="187370" y="71912"/>
                    <a:pt x="187158" y="58762"/>
                    <a:pt x="155643" y="184826"/>
                  </a:cubicBezTo>
                  <a:cubicBezTo>
                    <a:pt x="153156" y="194774"/>
                    <a:pt x="136188" y="191311"/>
                    <a:pt x="126460" y="194554"/>
                  </a:cubicBezTo>
                  <a:cubicBezTo>
                    <a:pt x="94034" y="191311"/>
                    <a:pt x="59808" y="195963"/>
                    <a:pt x="29183" y="184826"/>
                  </a:cubicBezTo>
                  <a:cubicBezTo>
                    <a:pt x="19546" y="181322"/>
                    <a:pt x="19455" y="165897"/>
                    <a:pt x="19455" y="155643"/>
                  </a:cubicBezTo>
                  <a:cubicBezTo>
                    <a:pt x="19455" y="119828"/>
                    <a:pt x="26436" y="84349"/>
                    <a:pt x="29183" y="48639"/>
                  </a:cubicBezTo>
                  <a:cubicBezTo>
                    <a:pt x="29680" y="42173"/>
                    <a:pt x="4864" y="32426"/>
                    <a:pt x="0" y="29183"/>
                  </a:cubicBezTo>
                  <a:close/>
                </a:path>
              </a:pathLst>
            </a:custGeom>
            <a:gradFill flip="none" rotWithShape="1">
              <a:gsLst>
                <a:gs pos="56000">
                  <a:srgbClr val="3C1A56"/>
                </a:gs>
                <a:gs pos="100000">
                  <a:schemeClr val="bg1"/>
                </a:gs>
                <a:gs pos="12000">
                  <a:srgbClr val="7030A0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452E2FB5-56B4-8416-EB30-709D21DB1D31}"/>
                </a:ext>
              </a:extLst>
            </p:cNvPr>
            <p:cNvSpPr/>
            <p:nvPr/>
          </p:nvSpPr>
          <p:spPr>
            <a:xfrm>
              <a:off x="7923780" y="4717912"/>
              <a:ext cx="194553" cy="204281"/>
            </a:xfrm>
            <a:custGeom>
              <a:avLst/>
              <a:gdLst>
                <a:gd name="connsiteX0" fmla="*/ 87549 w 194553"/>
                <a:gd name="connsiteY0" fmla="*/ 0 h 204281"/>
                <a:gd name="connsiteX1" fmla="*/ 87549 w 194553"/>
                <a:gd name="connsiteY1" fmla="*/ 0 h 204281"/>
                <a:gd name="connsiteX2" fmla="*/ 0 w 194553"/>
                <a:gd name="connsiteY2" fmla="*/ 107004 h 204281"/>
                <a:gd name="connsiteX3" fmla="*/ 9727 w 194553"/>
                <a:gd name="connsiteY3" fmla="*/ 204281 h 204281"/>
                <a:gd name="connsiteX4" fmla="*/ 145914 w 194553"/>
                <a:gd name="connsiteY4" fmla="*/ 184825 h 204281"/>
                <a:gd name="connsiteX5" fmla="*/ 194553 w 194553"/>
                <a:gd name="connsiteY5" fmla="*/ 155642 h 204281"/>
                <a:gd name="connsiteX6" fmla="*/ 175097 w 194553"/>
                <a:gd name="connsiteY6" fmla="*/ 68093 h 204281"/>
                <a:gd name="connsiteX7" fmla="*/ 116731 w 194553"/>
                <a:gd name="connsiteY7" fmla="*/ 38910 h 204281"/>
                <a:gd name="connsiteX8" fmla="*/ 87549 w 194553"/>
                <a:gd name="connsiteY8" fmla="*/ 0 h 204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4553" h="204281">
                  <a:moveTo>
                    <a:pt x="87549" y="0"/>
                  </a:moveTo>
                  <a:lnTo>
                    <a:pt x="87549" y="0"/>
                  </a:lnTo>
                  <a:cubicBezTo>
                    <a:pt x="78780" y="8769"/>
                    <a:pt x="0" y="64345"/>
                    <a:pt x="0" y="107004"/>
                  </a:cubicBezTo>
                  <a:cubicBezTo>
                    <a:pt x="0" y="139591"/>
                    <a:pt x="6485" y="171855"/>
                    <a:pt x="9727" y="204281"/>
                  </a:cubicBezTo>
                  <a:cubicBezTo>
                    <a:pt x="55123" y="197796"/>
                    <a:pt x="113488" y="217250"/>
                    <a:pt x="145914" y="184825"/>
                  </a:cubicBezTo>
                  <a:cubicBezTo>
                    <a:pt x="172621" y="158120"/>
                    <a:pt x="156669" y="168270"/>
                    <a:pt x="194553" y="155642"/>
                  </a:cubicBezTo>
                  <a:cubicBezTo>
                    <a:pt x="194453" y="155044"/>
                    <a:pt x="185180" y="80697"/>
                    <a:pt x="175097" y="68093"/>
                  </a:cubicBezTo>
                  <a:cubicBezTo>
                    <a:pt x="164755" y="55166"/>
                    <a:pt x="132997" y="41621"/>
                    <a:pt x="116731" y="38910"/>
                  </a:cubicBezTo>
                  <a:cubicBezTo>
                    <a:pt x="107136" y="37311"/>
                    <a:pt x="92413" y="6485"/>
                    <a:pt x="87549" y="0"/>
                  </a:cubicBezTo>
                  <a:close/>
                </a:path>
              </a:pathLst>
            </a:custGeom>
            <a:gradFill flip="none" rotWithShape="1">
              <a:gsLst>
                <a:gs pos="56000">
                  <a:srgbClr val="3C1A56"/>
                </a:gs>
                <a:gs pos="100000">
                  <a:schemeClr val="bg1"/>
                </a:gs>
                <a:gs pos="12000">
                  <a:srgbClr val="7030A0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7C8DCD1C-2706-2AB7-EB77-672DC366E8C6}"/>
                </a:ext>
              </a:extLst>
            </p:cNvPr>
            <p:cNvSpPr/>
            <p:nvPr/>
          </p:nvSpPr>
          <p:spPr>
            <a:xfrm>
              <a:off x="8333029" y="4299622"/>
              <a:ext cx="214008" cy="262647"/>
            </a:xfrm>
            <a:custGeom>
              <a:avLst/>
              <a:gdLst>
                <a:gd name="connsiteX0" fmla="*/ 0 w 214008"/>
                <a:gd name="connsiteY0" fmla="*/ 136188 h 262647"/>
                <a:gd name="connsiteX1" fmla="*/ 0 w 214008"/>
                <a:gd name="connsiteY1" fmla="*/ 136188 h 262647"/>
                <a:gd name="connsiteX2" fmla="*/ 9728 w 214008"/>
                <a:gd name="connsiteY2" fmla="*/ 48639 h 262647"/>
                <a:gd name="connsiteX3" fmla="*/ 38911 w 214008"/>
                <a:gd name="connsiteY3" fmla="*/ 38911 h 262647"/>
                <a:gd name="connsiteX4" fmla="*/ 77821 w 214008"/>
                <a:gd name="connsiteY4" fmla="*/ 19456 h 262647"/>
                <a:gd name="connsiteX5" fmla="*/ 116732 w 214008"/>
                <a:gd name="connsiteY5" fmla="*/ 9728 h 262647"/>
                <a:gd name="connsiteX6" fmla="*/ 145915 w 214008"/>
                <a:gd name="connsiteY6" fmla="*/ 0 h 262647"/>
                <a:gd name="connsiteX7" fmla="*/ 175098 w 214008"/>
                <a:gd name="connsiteY7" fmla="*/ 9728 h 262647"/>
                <a:gd name="connsiteX8" fmla="*/ 214008 w 214008"/>
                <a:gd name="connsiteY8" fmla="*/ 68094 h 262647"/>
                <a:gd name="connsiteX9" fmla="*/ 204281 w 214008"/>
                <a:gd name="connsiteY9" fmla="*/ 223737 h 262647"/>
                <a:gd name="connsiteX10" fmla="*/ 184825 w 214008"/>
                <a:gd name="connsiteY10" fmla="*/ 243192 h 262647"/>
                <a:gd name="connsiteX11" fmla="*/ 126459 w 214008"/>
                <a:gd name="connsiteY11" fmla="*/ 262647 h 262647"/>
                <a:gd name="connsiteX12" fmla="*/ 87549 w 214008"/>
                <a:gd name="connsiteY12" fmla="*/ 252920 h 262647"/>
                <a:gd name="connsiteX13" fmla="*/ 68093 w 214008"/>
                <a:gd name="connsiteY13" fmla="*/ 233464 h 262647"/>
                <a:gd name="connsiteX14" fmla="*/ 19455 w 214008"/>
                <a:gd name="connsiteY14" fmla="*/ 145915 h 262647"/>
                <a:gd name="connsiteX15" fmla="*/ 0 w 214008"/>
                <a:gd name="connsiteY15" fmla="*/ 136188 h 262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4008" h="262647">
                  <a:moveTo>
                    <a:pt x="0" y="136188"/>
                  </a:moveTo>
                  <a:lnTo>
                    <a:pt x="0" y="136188"/>
                  </a:lnTo>
                  <a:cubicBezTo>
                    <a:pt x="3243" y="107005"/>
                    <a:pt x="-1177" y="75901"/>
                    <a:pt x="9728" y="48639"/>
                  </a:cubicBezTo>
                  <a:cubicBezTo>
                    <a:pt x="13536" y="39119"/>
                    <a:pt x="29486" y="42950"/>
                    <a:pt x="38911" y="38911"/>
                  </a:cubicBezTo>
                  <a:cubicBezTo>
                    <a:pt x="52239" y="33199"/>
                    <a:pt x="64243" y="24548"/>
                    <a:pt x="77821" y="19456"/>
                  </a:cubicBezTo>
                  <a:cubicBezTo>
                    <a:pt x="90339" y="14762"/>
                    <a:pt x="103877" y="13401"/>
                    <a:pt x="116732" y="9728"/>
                  </a:cubicBezTo>
                  <a:cubicBezTo>
                    <a:pt x="126591" y="6911"/>
                    <a:pt x="136187" y="3243"/>
                    <a:pt x="145915" y="0"/>
                  </a:cubicBezTo>
                  <a:cubicBezTo>
                    <a:pt x="155643" y="3243"/>
                    <a:pt x="167847" y="2477"/>
                    <a:pt x="175098" y="9728"/>
                  </a:cubicBezTo>
                  <a:cubicBezTo>
                    <a:pt x="191632" y="26262"/>
                    <a:pt x="214008" y="68094"/>
                    <a:pt x="214008" y="68094"/>
                  </a:cubicBezTo>
                  <a:cubicBezTo>
                    <a:pt x="210766" y="119975"/>
                    <a:pt x="212827" y="172462"/>
                    <a:pt x="204281" y="223737"/>
                  </a:cubicBezTo>
                  <a:cubicBezTo>
                    <a:pt x="202773" y="232784"/>
                    <a:pt x="193028" y="239091"/>
                    <a:pt x="184825" y="243192"/>
                  </a:cubicBezTo>
                  <a:cubicBezTo>
                    <a:pt x="166482" y="252363"/>
                    <a:pt x="126459" y="262647"/>
                    <a:pt x="126459" y="262647"/>
                  </a:cubicBezTo>
                  <a:cubicBezTo>
                    <a:pt x="113489" y="259405"/>
                    <a:pt x="99507" y="258899"/>
                    <a:pt x="87549" y="252920"/>
                  </a:cubicBezTo>
                  <a:cubicBezTo>
                    <a:pt x="79346" y="248818"/>
                    <a:pt x="73596" y="240801"/>
                    <a:pt x="68093" y="233464"/>
                  </a:cubicBezTo>
                  <a:cubicBezTo>
                    <a:pt x="40924" y="197239"/>
                    <a:pt x="28934" y="183829"/>
                    <a:pt x="19455" y="145915"/>
                  </a:cubicBezTo>
                  <a:cubicBezTo>
                    <a:pt x="18669" y="142769"/>
                    <a:pt x="3242" y="137809"/>
                    <a:pt x="0" y="136188"/>
                  </a:cubicBezTo>
                  <a:close/>
                </a:path>
              </a:pathLst>
            </a:custGeom>
            <a:gradFill flip="none" rotWithShape="1">
              <a:gsLst>
                <a:gs pos="56000">
                  <a:srgbClr val="3C1A56"/>
                </a:gs>
                <a:gs pos="100000">
                  <a:schemeClr val="bg1"/>
                </a:gs>
                <a:gs pos="12000">
                  <a:srgbClr val="7030A0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D4759F04-A54A-CE31-60CB-D9C995559A6B}"/>
                </a:ext>
              </a:extLst>
            </p:cNvPr>
            <p:cNvSpPr/>
            <p:nvPr/>
          </p:nvSpPr>
          <p:spPr>
            <a:xfrm>
              <a:off x="6607866" y="4931922"/>
              <a:ext cx="527578" cy="729574"/>
            </a:xfrm>
            <a:custGeom>
              <a:avLst/>
              <a:gdLst>
                <a:gd name="connsiteX0" fmla="*/ 272374 w 527578"/>
                <a:gd name="connsiteY0" fmla="*/ 0 h 729574"/>
                <a:gd name="connsiteX1" fmla="*/ 272374 w 527578"/>
                <a:gd name="connsiteY1" fmla="*/ 0 h 729574"/>
                <a:gd name="connsiteX2" fmla="*/ 214008 w 527578"/>
                <a:gd name="connsiteY2" fmla="*/ 136187 h 729574"/>
                <a:gd name="connsiteX3" fmla="*/ 145915 w 527578"/>
                <a:gd name="connsiteY3" fmla="*/ 408561 h 729574"/>
                <a:gd name="connsiteX4" fmla="*/ 126459 w 527578"/>
                <a:gd name="connsiteY4" fmla="*/ 466927 h 729574"/>
                <a:gd name="connsiteX5" fmla="*/ 107004 w 527578"/>
                <a:gd name="connsiteY5" fmla="*/ 505838 h 729574"/>
                <a:gd name="connsiteX6" fmla="*/ 87549 w 527578"/>
                <a:gd name="connsiteY6" fmla="*/ 583659 h 729574"/>
                <a:gd name="connsiteX7" fmla="*/ 38910 w 527578"/>
                <a:gd name="connsiteY7" fmla="*/ 661481 h 729574"/>
                <a:gd name="connsiteX8" fmla="*/ 19455 w 527578"/>
                <a:gd name="connsiteY8" fmla="*/ 700391 h 729574"/>
                <a:gd name="connsiteX9" fmla="*/ 0 w 527578"/>
                <a:gd name="connsiteY9" fmla="*/ 729574 h 729574"/>
                <a:gd name="connsiteX10" fmla="*/ 38910 w 527578"/>
                <a:gd name="connsiteY10" fmla="*/ 642025 h 729574"/>
                <a:gd name="connsiteX11" fmla="*/ 77821 w 527578"/>
                <a:gd name="connsiteY11" fmla="*/ 583659 h 729574"/>
                <a:gd name="connsiteX12" fmla="*/ 107004 w 527578"/>
                <a:gd name="connsiteY12" fmla="*/ 573932 h 729574"/>
                <a:gd name="connsiteX13" fmla="*/ 116732 w 527578"/>
                <a:gd name="connsiteY13" fmla="*/ 544749 h 729574"/>
                <a:gd name="connsiteX14" fmla="*/ 204281 w 527578"/>
                <a:gd name="connsiteY14" fmla="*/ 515566 h 729574"/>
                <a:gd name="connsiteX15" fmla="*/ 496110 w 527578"/>
                <a:gd name="connsiteY15" fmla="*/ 505838 h 729574"/>
                <a:gd name="connsiteX16" fmla="*/ 525293 w 527578"/>
                <a:gd name="connsiteY16" fmla="*/ 389106 h 729574"/>
                <a:gd name="connsiteX17" fmla="*/ 496110 w 527578"/>
                <a:gd name="connsiteY17" fmla="*/ 243191 h 729574"/>
                <a:gd name="connsiteX18" fmla="*/ 466927 w 527578"/>
                <a:gd name="connsiteY18" fmla="*/ 233464 h 729574"/>
                <a:gd name="connsiteX19" fmla="*/ 369651 w 527578"/>
                <a:gd name="connsiteY19" fmla="*/ 214008 h 729574"/>
                <a:gd name="connsiteX20" fmla="*/ 369651 w 527578"/>
                <a:gd name="connsiteY20" fmla="*/ 58366 h 729574"/>
                <a:gd name="connsiteX21" fmla="*/ 350196 w 527578"/>
                <a:gd name="connsiteY21" fmla="*/ 29183 h 729574"/>
                <a:gd name="connsiteX22" fmla="*/ 321013 w 527578"/>
                <a:gd name="connsiteY22" fmla="*/ 19455 h 729574"/>
                <a:gd name="connsiteX23" fmla="*/ 272374 w 527578"/>
                <a:gd name="connsiteY23" fmla="*/ 0 h 729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27578" h="729574">
                  <a:moveTo>
                    <a:pt x="272374" y="0"/>
                  </a:moveTo>
                  <a:lnTo>
                    <a:pt x="272374" y="0"/>
                  </a:lnTo>
                  <a:cubicBezTo>
                    <a:pt x="242007" y="60734"/>
                    <a:pt x="230109" y="75360"/>
                    <a:pt x="214008" y="136187"/>
                  </a:cubicBezTo>
                  <a:cubicBezTo>
                    <a:pt x="190060" y="226657"/>
                    <a:pt x="175510" y="319778"/>
                    <a:pt x="145915" y="408561"/>
                  </a:cubicBezTo>
                  <a:cubicBezTo>
                    <a:pt x="139430" y="428016"/>
                    <a:pt x="135630" y="448584"/>
                    <a:pt x="126459" y="466927"/>
                  </a:cubicBezTo>
                  <a:lnTo>
                    <a:pt x="107004" y="505838"/>
                  </a:lnTo>
                  <a:cubicBezTo>
                    <a:pt x="101296" y="534378"/>
                    <a:pt x="98764" y="557491"/>
                    <a:pt x="87549" y="583659"/>
                  </a:cubicBezTo>
                  <a:cubicBezTo>
                    <a:pt x="60663" y="646394"/>
                    <a:pt x="76995" y="600546"/>
                    <a:pt x="38910" y="661481"/>
                  </a:cubicBezTo>
                  <a:cubicBezTo>
                    <a:pt x="31225" y="673778"/>
                    <a:pt x="26649" y="687801"/>
                    <a:pt x="19455" y="700391"/>
                  </a:cubicBezTo>
                  <a:cubicBezTo>
                    <a:pt x="13655" y="710542"/>
                    <a:pt x="6485" y="719846"/>
                    <a:pt x="0" y="729574"/>
                  </a:cubicBezTo>
                  <a:cubicBezTo>
                    <a:pt x="17365" y="625380"/>
                    <a:pt x="-7969" y="707655"/>
                    <a:pt x="38910" y="642025"/>
                  </a:cubicBezTo>
                  <a:cubicBezTo>
                    <a:pt x="56645" y="617197"/>
                    <a:pt x="51795" y="599274"/>
                    <a:pt x="77821" y="583659"/>
                  </a:cubicBezTo>
                  <a:cubicBezTo>
                    <a:pt x="86614" y="578383"/>
                    <a:pt x="97276" y="577174"/>
                    <a:pt x="107004" y="573932"/>
                  </a:cubicBezTo>
                  <a:cubicBezTo>
                    <a:pt x="110247" y="564204"/>
                    <a:pt x="109481" y="552000"/>
                    <a:pt x="116732" y="544749"/>
                  </a:cubicBezTo>
                  <a:cubicBezTo>
                    <a:pt x="133603" y="527878"/>
                    <a:pt x="183413" y="516758"/>
                    <a:pt x="204281" y="515566"/>
                  </a:cubicBezTo>
                  <a:cubicBezTo>
                    <a:pt x="301453" y="510013"/>
                    <a:pt x="398834" y="509081"/>
                    <a:pt x="496110" y="505838"/>
                  </a:cubicBezTo>
                  <a:cubicBezTo>
                    <a:pt x="521803" y="428761"/>
                    <a:pt x="512195" y="467701"/>
                    <a:pt x="525293" y="389106"/>
                  </a:cubicBezTo>
                  <a:cubicBezTo>
                    <a:pt x="522201" y="348902"/>
                    <a:pt x="543869" y="271846"/>
                    <a:pt x="496110" y="243191"/>
                  </a:cubicBezTo>
                  <a:cubicBezTo>
                    <a:pt x="487317" y="237916"/>
                    <a:pt x="476918" y="235770"/>
                    <a:pt x="466927" y="233464"/>
                  </a:cubicBezTo>
                  <a:cubicBezTo>
                    <a:pt x="434706" y="226028"/>
                    <a:pt x="369651" y="214008"/>
                    <a:pt x="369651" y="214008"/>
                  </a:cubicBezTo>
                  <a:cubicBezTo>
                    <a:pt x="376627" y="151230"/>
                    <a:pt x="387658" y="118389"/>
                    <a:pt x="369651" y="58366"/>
                  </a:cubicBezTo>
                  <a:cubicBezTo>
                    <a:pt x="366292" y="47168"/>
                    <a:pt x="359325" y="36486"/>
                    <a:pt x="350196" y="29183"/>
                  </a:cubicBezTo>
                  <a:cubicBezTo>
                    <a:pt x="342189" y="22777"/>
                    <a:pt x="330741" y="22698"/>
                    <a:pt x="321013" y="19455"/>
                  </a:cubicBezTo>
                  <a:cubicBezTo>
                    <a:pt x="292386" y="-9171"/>
                    <a:pt x="280480" y="3242"/>
                    <a:pt x="272374" y="0"/>
                  </a:cubicBezTo>
                  <a:close/>
                </a:path>
              </a:pathLst>
            </a:custGeom>
            <a:gradFill flip="none" rotWithShape="1">
              <a:gsLst>
                <a:gs pos="56000">
                  <a:srgbClr val="3C1A56"/>
                </a:gs>
                <a:gs pos="100000">
                  <a:schemeClr val="bg1"/>
                </a:gs>
                <a:gs pos="12000">
                  <a:srgbClr val="7030A0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Moon 43">
              <a:extLst>
                <a:ext uri="{FF2B5EF4-FFF2-40B4-BE49-F238E27FC236}">
                  <a16:creationId xmlns:a16="http://schemas.microsoft.com/office/drawing/2014/main" id="{96B7D9CC-9004-0818-30DD-FB6A2313EDE4}"/>
                </a:ext>
              </a:extLst>
            </p:cNvPr>
            <p:cNvSpPr/>
            <p:nvPr/>
          </p:nvSpPr>
          <p:spPr>
            <a:xfrm rot="20382263">
              <a:off x="10768065" y="2541827"/>
              <a:ext cx="380932" cy="523220"/>
            </a:xfrm>
            <a:prstGeom prst="mo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BDF9AE58-6F07-2708-82E9-EAC2BB2B9F83}"/>
                </a:ext>
              </a:extLst>
            </p:cNvPr>
            <p:cNvCxnSpPr/>
            <p:nvPr/>
          </p:nvCxnSpPr>
          <p:spPr>
            <a:xfrm flipV="1">
              <a:off x="8159719" y="4574744"/>
              <a:ext cx="173310" cy="16256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EA977F66-12E1-0E1B-8F4E-F0FC9CF8FE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03204" y="2957704"/>
              <a:ext cx="320237" cy="32223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7C47BD99-DEA8-F8D8-0D7D-9867BD13961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203204" y="3886815"/>
              <a:ext cx="379795" cy="56985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BF016D72-99F3-9C20-C317-524564BC6A6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34650" y="3968399"/>
              <a:ext cx="17251" cy="85165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9758290E-BCCF-8C21-7DC7-6CC9D6B4D12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956830" y="4512077"/>
              <a:ext cx="35468" cy="153562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B5EABB73-CAD7-E7E5-0A4D-43BBEC9D3860}"/>
                </a:ext>
              </a:extLst>
            </p:cNvPr>
            <p:cNvCxnSpPr>
              <a:cxnSpLocks/>
            </p:cNvCxnSpPr>
            <p:nvPr/>
          </p:nvCxnSpPr>
          <p:spPr>
            <a:xfrm>
              <a:off x="8113612" y="4365777"/>
              <a:ext cx="177248" cy="284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048384C4-F4C7-584F-A4C3-7A57D17848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51156" y="4423993"/>
              <a:ext cx="98976" cy="8808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B7B67525-CEAC-4CAC-3012-0B14E3284042}"/>
                </a:ext>
              </a:extLst>
            </p:cNvPr>
            <p:cNvGrpSpPr/>
            <p:nvPr/>
          </p:nvGrpSpPr>
          <p:grpSpPr>
            <a:xfrm>
              <a:off x="9722005" y="2925822"/>
              <a:ext cx="1514796" cy="1979841"/>
              <a:chOff x="9722005" y="2925822"/>
              <a:chExt cx="1514796" cy="1979841"/>
            </a:xfrm>
          </p:grpSpPr>
          <p:sp>
            <p:nvSpPr>
              <p:cNvPr id="69" name="Star: 5 Points 68">
                <a:extLst>
                  <a:ext uri="{FF2B5EF4-FFF2-40B4-BE49-F238E27FC236}">
                    <a16:creationId xmlns:a16="http://schemas.microsoft.com/office/drawing/2014/main" id="{02C65BFC-32F8-3BD5-23E6-35480ECBA265}"/>
                  </a:ext>
                </a:extLst>
              </p:cNvPr>
              <p:cNvSpPr/>
              <p:nvPr/>
            </p:nvSpPr>
            <p:spPr>
              <a:xfrm>
                <a:off x="9722005" y="3163076"/>
                <a:ext cx="683222" cy="593888"/>
              </a:xfrm>
              <a:prstGeom prst="star5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9CAE1214-CE3C-B296-A91A-8D6D3D640672}"/>
                  </a:ext>
                </a:extLst>
              </p:cNvPr>
              <p:cNvSpPr/>
              <p:nvPr/>
            </p:nvSpPr>
            <p:spPr>
              <a:xfrm>
                <a:off x="11009383" y="4205268"/>
                <a:ext cx="181790" cy="18179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F8A811BF-D414-D9E7-5677-8C7E6CB69169}"/>
                  </a:ext>
                </a:extLst>
              </p:cNvPr>
              <p:cNvSpPr/>
              <p:nvPr/>
            </p:nvSpPr>
            <p:spPr>
              <a:xfrm>
                <a:off x="10666290" y="4516376"/>
                <a:ext cx="181790" cy="18179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0D14F1A0-2EF1-D427-8A90-D5CCA208A9C4}"/>
                  </a:ext>
                </a:extLst>
              </p:cNvPr>
              <p:cNvSpPr/>
              <p:nvPr/>
            </p:nvSpPr>
            <p:spPr>
              <a:xfrm>
                <a:off x="11055011" y="4723873"/>
                <a:ext cx="181790" cy="18179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78" name="Group 77">
                <a:extLst>
                  <a:ext uri="{FF2B5EF4-FFF2-40B4-BE49-F238E27FC236}">
                    <a16:creationId xmlns:a16="http://schemas.microsoft.com/office/drawing/2014/main" id="{2517D7F9-AA48-ED4B-8202-2AB302597424}"/>
                  </a:ext>
                </a:extLst>
              </p:cNvPr>
              <p:cNvGrpSpPr/>
              <p:nvPr/>
            </p:nvGrpSpPr>
            <p:grpSpPr>
              <a:xfrm>
                <a:off x="10348009" y="2925822"/>
                <a:ext cx="789094" cy="1707935"/>
                <a:chOff x="7355604" y="3217112"/>
                <a:chExt cx="789094" cy="1707935"/>
              </a:xfrm>
            </p:grpSpPr>
            <p:cxnSp>
              <p:nvCxnSpPr>
                <p:cNvPr id="80" name="Straight Arrow Connector 79">
                  <a:extLst>
                    <a:ext uri="{FF2B5EF4-FFF2-40B4-BE49-F238E27FC236}">
                      <a16:creationId xmlns:a16="http://schemas.microsoft.com/office/drawing/2014/main" id="{B61ECC32-F5C6-566D-9FBA-CA70F5FF9E5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355604" y="3217112"/>
                  <a:ext cx="320237" cy="322234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Straight Arrow Connector 80">
                  <a:extLst>
                    <a:ext uri="{FF2B5EF4-FFF2-40B4-BE49-F238E27FC236}">
                      <a16:creationId xmlns:a16="http://schemas.microsoft.com/office/drawing/2014/main" id="{69AD308F-042E-62AD-5C34-91FF4AE0C02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7355604" y="4146223"/>
                  <a:ext cx="379795" cy="569858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Straight Arrow Connector 82">
                  <a:extLst>
                    <a:ext uri="{FF2B5EF4-FFF2-40B4-BE49-F238E27FC236}">
                      <a16:creationId xmlns:a16="http://schemas.microsoft.com/office/drawing/2014/main" id="{EDFACBA0-80B2-C4DB-3EEB-F7082FFE1B9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8109230" y="4771485"/>
                  <a:ext cx="35468" cy="153562"/>
                </a:xfrm>
                <a:prstGeom prst="straightConnector1">
                  <a:avLst/>
                </a:prstGeom>
                <a:ln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Straight Arrow Connector 83">
                  <a:extLst>
                    <a:ext uri="{FF2B5EF4-FFF2-40B4-BE49-F238E27FC236}">
                      <a16:creationId xmlns:a16="http://schemas.microsoft.com/office/drawing/2014/main" id="{429A8BB7-D3BD-521E-C06B-7D28697E4D2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903556" y="4683401"/>
                  <a:ext cx="98976" cy="88084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62" name="Arrow: Right 61">
              <a:extLst>
                <a:ext uri="{FF2B5EF4-FFF2-40B4-BE49-F238E27FC236}">
                  <a16:creationId xmlns:a16="http://schemas.microsoft.com/office/drawing/2014/main" id="{9A970CBA-2D57-6BDA-076A-8CAC80B48AEC}"/>
                </a:ext>
              </a:extLst>
            </p:cNvPr>
            <p:cNvSpPr/>
            <p:nvPr/>
          </p:nvSpPr>
          <p:spPr>
            <a:xfrm>
              <a:off x="8598446" y="2626464"/>
              <a:ext cx="1823253" cy="331240"/>
            </a:xfrm>
            <a:prstGeom prst="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D6725711-1DE1-9F33-E7EE-B4A0BEFFD8E7}"/>
                </a:ext>
              </a:extLst>
            </p:cNvPr>
            <p:cNvCxnSpPr/>
            <p:nvPr/>
          </p:nvCxnSpPr>
          <p:spPr>
            <a:xfrm>
              <a:off x="7523441" y="4134252"/>
              <a:ext cx="2824568" cy="0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59D41792-6311-B8A2-36A9-7DBB8AFA1EC8}"/>
                </a:ext>
              </a:extLst>
            </p:cNvPr>
            <p:cNvCxnSpPr/>
            <p:nvPr/>
          </p:nvCxnSpPr>
          <p:spPr>
            <a:xfrm>
              <a:off x="7550361" y="3579778"/>
              <a:ext cx="2070294" cy="0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98F13839-A5A6-ACEE-22C3-928DFDBDA2FB}"/>
                </a:ext>
              </a:extLst>
            </p:cNvPr>
            <p:cNvCxnSpPr>
              <a:cxnSpLocks/>
            </p:cNvCxnSpPr>
            <p:nvPr/>
          </p:nvCxnSpPr>
          <p:spPr>
            <a:xfrm>
              <a:off x="8333029" y="4820052"/>
              <a:ext cx="2515051" cy="0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E32904E1-AABA-CE6E-63B9-92D218AC7237}"/>
                </a:ext>
              </a:extLst>
            </p:cNvPr>
            <p:cNvCxnSpPr>
              <a:cxnSpLocks/>
            </p:cNvCxnSpPr>
            <p:nvPr/>
          </p:nvCxnSpPr>
          <p:spPr>
            <a:xfrm>
              <a:off x="7751155" y="4709756"/>
              <a:ext cx="134060" cy="77172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7" name="Rectangle 86">
            <a:extLst>
              <a:ext uri="{FF2B5EF4-FFF2-40B4-BE49-F238E27FC236}">
                <a16:creationId xmlns:a16="http://schemas.microsoft.com/office/drawing/2014/main" id="{406FA5C2-61F0-688C-3DD5-2F6A650E3F56}"/>
              </a:ext>
            </a:extLst>
          </p:cNvPr>
          <p:cNvSpPr/>
          <p:nvPr/>
        </p:nvSpPr>
        <p:spPr>
          <a:xfrm>
            <a:off x="597610" y="2431711"/>
            <a:ext cx="8386837" cy="22049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2E191D63-C639-7E3E-20F8-6F9936197535}"/>
              </a:ext>
            </a:extLst>
          </p:cNvPr>
          <p:cNvSpPr txBox="1"/>
          <p:nvPr/>
        </p:nvSpPr>
        <p:spPr>
          <a:xfrm>
            <a:off x="4129482" y="4049747"/>
            <a:ext cx="53027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Axioms/definitions should be formulated so that they are easy to justify…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DFA846-2820-8F9D-2074-CF4AC279133A}"/>
              </a:ext>
            </a:extLst>
          </p:cNvPr>
          <p:cNvSpPr txBox="1"/>
          <p:nvPr/>
        </p:nvSpPr>
        <p:spPr>
          <a:xfrm>
            <a:off x="4129482" y="3330060"/>
            <a:ext cx="78796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Definition: further specializes formal objects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432AA7C-6745-8CA4-2AA9-7808F10FC50B}"/>
              </a:ext>
            </a:extLst>
          </p:cNvPr>
          <p:cNvSpPr txBox="1"/>
          <p:nvPr/>
        </p:nvSpPr>
        <p:spPr>
          <a:xfrm>
            <a:off x="4129482" y="4831647"/>
            <a:ext cx="53027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… not so that they follow trends in mathematics</a:t>
            </a:r>
          </a:p>
        </p:txBody>
      </p:sp>
    </p:spTree>
    <p:extLst>
      <p:ext uri="{BB962C8B-B14F-4D97-AF65-F5344CB8AC3E}">
        <p14:creationId xmlns:p14="http://schemas.microsoft.com/office/powerpoint/2010/main" val="38985004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Picture 87">
            <a:extLst>
              <a:ext uri="{FF2B5EF4-FFF2-40B4-BE49-F238E27FC236}">
                <a16:creationId xmlns:a16="http://schemas.microsoft.com/office/drawing/2014/main" id="{9A38C2F5-E849-3C9B-2ACF-066788934C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02" r="680"/>
          <a:stretch/>
        </p:blipFill>
        <p:spPr>
          <a:xfrm>
            <a:off x="597610" y="1946812"/>
            <a:ext cx="8386852" cy="698966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A1A987-D2DE-A4BB-C7F4-3920E2C548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E226CF-EB3F-95DA-6069-5B666628372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9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66D881E-519B-D00E-7CDA-E12C3633871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33" t="28602" r="1616" b="21219"/>
          <a:stretch/>
        </p:blipFill>
        <p:spPr>
          <a:xfrm>
            <a:off x="597610" y="206195"/>
            <a:ext cx="8386853" cy="538303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A7E5177-358E-F543-0BAF-C4A16AC132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5"/>
          <a:srcRect l="2246" t="13194" r="2799" b="10975"/>
          <a:stretch/>
        </p:blipFill>
        <p:spPr>
          <a:xfrm>
            <a:off x="597612" y="837302"/>
            <a:ext cx="8386856" cy="1029309"/>
          </a:xfrm>
          <a:prstGeom prst="rect">
            <a:avLst/>
          </a:prstGeom>
        </p:spPr>
      </p:pic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1CC80F31-18D6-B9EA-DA98-6748B3700D9E}"/>
              </a:ext>
            </a:extLst>
          </p:cNvPr>
          <p:cNvCxnSpPr>
            <a:cxnSpLocks/>
          </p:cNvCxnSpPr>
          <p:nvPr/>
        </p:nvCxnSpPr>
        <p:spPr>
          <a:xfrm flipH="1">
            <a:off x="9123374" y="837302"/>
            <a:ext cx="1250903" cy="2129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AB97953F-470D-8D4C-FBBB-F3634F900D32}"/>
              </a:ext>
            </a:extLst>
          </p:cNvPr>
          <p:cNvCxnSpPr>
            <a:cxnSpLocks/>
          </p:cNvCxnSpPr>
          <p:nvPr/>
        </p:nvCxnSpPr>
        <p:spPr>
          <a:xfrm flipH="1" flipV="1">
            <a:off x="9123374" y="1659636"/>
            <a:ext cx="1250903" cy="1036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9A24EF31-0B1D-6181-186A-9CABC1C2CFB2}"/>
              </a:ext>
            </a:extLst>
          </p:cNvPr>
          <p:cNvSpPr txBox="1"/>
          <p:nvPr/>
        </p:nvSpPr>
        <p:spPr>
          <a:xfrm>
            <a:off x="10441127" y="609366"/>
            <a:ext cx="14207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Informal part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4253875D-085A-8058-224E-7CFFABDC171E}"/>
              </a:ext>
            </a:extLst>
          </p:cNvPr>
          <p:cNvSpPr txBox="1"/>
          <p:nvPr/>
        </p:nvSpPr>
        <p:spPr>
          <a:xfrm>
            <a:off x="10441127" y="1578666"/>
            <a:ext cx="1279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Formal part</a:t>
            </a:r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60FA3510-EFB1-5159-9B5D-256A1B2253EB}"/>
              </a:ext>
            </a:extLst>
          </p:cNvPr>
          <p:cNvCxnSpPr>
            <a:cxnSpLocks/>
          </p:cNvCxnSpPr>
          <p:nvPr/>
        </p:nvCxnSpPr>
        <p:spPr>
          <a:xfrm>
            <a:off x="8984468" y="814252"/>
            <a:ext cx="0" cy="47200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840E6286-0E64-A2E9-FC58-02C1EF9EE990}"/>
              </a:ext>
            </a:extLst>
          </p:cNvPr>
          <p:cNvCxnSpPr>
            <a:cxnSpLocks/>
          </p:cNvCxnSpPr>
          <p:nvPr/>
        </p:nvCxnSpPr>
        <p:spPr>
          <a:xfrm>
            <a:off x="8984468" y="1423634"/>
            <a:ext cx="0" cy="47200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13534868-3DBA-A91C-9211-B4C1B14656E6}"/>
              </a:ext>
            </a:extLst>
          </p:cNvPr>
          <p:cNvSpPr txBox="1"/>
          <p:nvPr/>
        </p:nvSpPr>
        <p:spPr>
          <a:xfrm>
            <a:off x="4129482" y="2843915"/>
            <a:ext cx="78796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Physical objects are made “mathematically precise” by throwing out everything that can’t be made precise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97891B9-506E-6B9F-4B9E-4C0D7CC1364A}"/>
              </a:ext>
            </a:extLst>
          </p:cNvPr>
          <p:cNvGrpSpPr/>
          <p:nvPr/>
        </p:nvGrpSpPr>
        <p:grpSpPr>
          <a:xfrm>
            <a:off x="453928" y="2907261"/>
            <a:ext cx="3141467" cy="3195642"/>
            <a:chOff x="6564215" y="1073699"/>
            <a:chExt cx="4672586" cy="4753165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9E7BF1D-19EF-C36C-4459-D8F04E9A6F2E}"/>
                </a:ext>
              </a:extLst>
            </p:cNvPr>
            <p:cNvSpPr txBox="1"/>
            <p:nvPr/>
          </p:nvSpPr>
          <p:spPr>
            <a:xfrm>
              <a:off x="6838423" y="1105363"/>
              <a:ext cx="1834577" cy="6817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/>
                <a:t>Informal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C178465-519C-99EF-E889-4E1C4CF1412D}"/>
                </a:ext>
              </a:extLst>
            </p:cNvPr>
            <p:cNvSpPr txBox="1"/>
            <p:nvPr/>
          </p:nvSpPr>
          <p:spPr>
            <a:xfrm>
              <a:off x="9514188" y="1105363"/>
              <a:ext cx="1556493" cy="6817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/>
                <a:t>Formal</a:t>
              </a:r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31205F8F-AFA4-F595-91D8-6B4FFD123F23}"/>
                </a:ext>
              </a:extLst>
            </p:cNvPr>
            <p:cNvCxnSpPr>
              <a:cxnSpLocks/>
            </p:cNvCxnSpPr>
            <p:nvPr/>
          </p:nvCxnSpPr>
          <p:spPr>
            <a:xfrm>
              <a:off x="9106292" y="1073699"/>
              <a:ext cx="0" cy="4753165"/>
            </a:xfrm>
            <a:prstGeom prst="line">
              <a:avLst/>
            </a:prstGeom>
            <a:ln w="2857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676634C-8105-821D-6AA0-0BD3B6DDE696}"/>
                </a:ext>
              </a:extLst>
            </p:cNvPr>
            <p:cNvSpPr txBox="1"/>
            <p:nvPr/>
          </p:nvSpPr>
          <p:spPr>
            <a:xfrm>
              <a:off x="7123465" y="1778351"/>
              <a:ext cx="1264493" cy="5453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physics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46D490E-9854-7F52-04AB-04AE7023761A}"/>
                </a:ext>
              </a:extLst>
            </p:cNvPr>
            <p:cNvSpPr txBox="1"/>
            <p:nvPr/>
          </p:nvSpPr>
          <p:spPr>
            <a:xfrm>
              <a:off x="9793124" y="1778351"/>
              <a:ext cx="998622" cy="5453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math</a:t>
              </a:r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F3E13250-B18D-8628-2536-A1E54983C2D6}"/>
                </a:ext>
              </a:extLst>
            </p:cNvPr>
            <p:cNvSpPr/>
            <p:nvPr/>
          </p:nvSpPr>
          <p:spPr>
            <a:xfrm>
              <a:off x="7582998" y="2477124"/>
              <a:ext cx="576721" cy="593888"/>
            </a:xfrm>
            <a:custGeom>
              <a:avLst/>
              <a:gdLst>
                <a:gd name="connsiteX0" fmla="*/ 339365 w 576721"/>
                <a:gd name="connsiteY0" fmla="*/ 0 h 593888"/>
                <a:gd name="connsiteX1" fmla="*/ 339365 w 576721"/>
                <a:gd name="connsiteY1" fmla="*/ 0 h 593888"/>
                <a:gd name="connsiteX2" fmla="*/ 226244 w 576721"/>
                <a:gd name="connsiteY2" fmla="*/ 9427 h 593888"/>
                <a:gd name="connsiteX3" fmla="*/ 169683 w 576721"/>
                <a:gd name="connsiteY3" fmla="*/ 28280 h 593888"/>
                <a:gd name="connsiteX4" fmla="*/ 131975 w 576721"/>
                <a:gd name="connsiteY4" fmla="*/ 37707 h 593888"/>
                <a:gd name="connsiteX5" fmla="*/ 94268 w 576721"/>
                <a:gd name="connsiteY5" fmla="*/ 65987 h 593888"/>
                <a:gd name="connsiteX6" fmla="*/ 37707 w 576721"/>
                <a:gd name="connsiteY6" fmla="*/ 150829 h 593888"/>
                <a:gd name="connsiteX7" fmla="*/ 18854 w 576721"/>
                <a:gd name="connsiteY7" fmla="*/ 207389 h 593888"/>
                <a:gd name="connsiteX8" fmla="*/ 9427 w 576721"/>
                <a:gd name="connsiteY8" fmla="*/ 235670 h 593888"/>
                <a:gd name="connsiteX9" fmla="*/ 0 w 576721"/>
                <a:gd name="connsiteY9" fmla="*/ 263950 h 593888"/>
                <a:gd name="connsiteX10" fmla="*/ 9427 w 576721"/>
                <a:gd name="connsiteY10" fmla="*/ 461913 h 593888"/>
                <a:gd name="connsiteX11" fmla="*/ 28281 w 576721"/>
                <a:gd name="connsiteY11" fmla="*/ 490194 h 593888"/>
                <a:gd name="connsiteX12" fmla="*/ 141402 w 576721"/>
                <a:gd name="connsiteY12" fmla="*/ 565608 h 593888"/>
                <a:gd name="connsiteX13" fmla="*/ 197963 w 576721"/>
                <a:gd name="connsiteY13" fmla="*/ 593888 h 593888"/>
                <a:gd name="connsiteX14" fmla="*/ 546755 w 576721"/>
                <a:gd name="connsiteY14" fmla="*/ 584462 h 593888"/>
                <a:gd name="connsiteX15" fmla="*/ 575035 w 576721"/>
                <a:gd name="connsiteY15" fmla="*/ 565608 h 593888"/>
                <a:gd name="connsiteX16" fmla="*/ 565608 w 576721"/>
                <a:gd name="connsiteY16" fmla="*/ 405352 h 593888"/>
                <a:gd name="connsiteX17" fmla="*/ 556182 w 576721"/>
                <a:gd name="connsiteY17" fmla="*/ 377072 h 593888"/>
                <a:gd name="connsiteX18" fmla="*/ 490194 w 576721"/>
                <a:gd name="connsiteY18" fmla="*/ 348792 h 593888"/>
                <a:gd name="connsiteX19" fmla="*/ 405353 w 576721"/>
                <a:gd name="connsiteY19" fmla="*/ 339365 h 593888"/>
                <a:gd name="connsiteX20" fmla="*/ 386499 w 576721"/>
                <a:gd name="connsiteY20" fmla="*/ 311084 h 593888"/>
                <a:gd name="connsiteX21" fmla="*/ 386499 w 576721"/>
                <a:gd name="connsiteY21" fmla="*/ 216816 h 593888"/>
                <a:gd name="connsiteX22" fmla="*/ 414780 w 576721"/>
                <a:gd name="connsiteY22" fmla="*/ 197963 h 593888"/>
                <a:gd name="connsiteX23" fmla="*/ 452487 w 576721"/>
                <a:gd name="connsiteY23" fmla="*/ 150829 h 593888"/>
                <a:gd name="connsiteX24" fmla="*/ 461914 w 576721"/>
                <a:gd name="connsiteY24" fmla="*/ 113121 h 593888"/>
                <a:gd name="connsiteX25" fmla="*/ 452487 w 576721"/>
                <a:gd name="connsiteY25" fmla="*/ 47134 h 593888"/>
                <a:gd name="connsiteX26" fmla="*/ 424206 w 576721"/>
                <a:gd name="connsiteY26" fmla="*/ 28280 h 593888"/>
                <a:gd name="connsiteX27" fmla="*/ 377072 w 576721"/>
                <a:gd name="connsiteY27" fmla="*/ 18853 h 593888"/>
                <a:gd name="connsiteX28" fmla="*/ 339365 w 576721"/>
                <a:gd name="connsiteY28" fmla="*/ 0 h 593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76721" h="593888">
                  <a:moveTo>
                    <a:pt x="339365" y="0"/>
                  </a:moveTo>
                  <a:lnTo>
                    <a:pt x="339365" y="0"/>
                  </a:lnTo>
                  <a:cubicBezTo>
                    <a:pt x="301658" y="3142"/>
                    <a:pt x="263567" y="3207"/>
                    <a:pt x="226244" y="9427"/>
                  </a:cubicBezTo>
                  <a:cubicBezTo>
                    <a:pt x="206641" y="12694"/>
                    <a:pt x="188963" y="23460"/>
                    <a:pt x="169683" y="28280"/>
                  </a:cubicBezTo>
                  <a:lnTo>
                    <a:pt x="131975" y="37707"/>
                  </a:lnTo>
                  <a:cubicBezTo>
                    <a:pt x="119406" y="47134"/>
                    <a:pt x="105377" y="54877"/>
                    <a:pt x="94268" y="65987"/>
                  </a:cubicBezTo>
                  <a:cubicBezTo>
                    <a:pt x="79765" y="80490"/>
                    <a:pt x="45185" y="134378"/>
                    <a:pt x="37707" y="150829"/>
                  </a:cubicBezTo>
                  <a:cubicBezTo>
                    <a:pt x="29483" y="168921"/>
                    <a:pt x="25138" y="188536"/>
                    <a:pt x="18854" y="207389"/>
                  </a:cubicBezTo>
                  <a:lnTo>
                    <a:pt x="9427" y="235670"/>
                  </a:lnTo>
                  <a:lnTo>
                    <a:pt x="0" y="263950"/>
                  </a:lnTo>
                  <a:cubicBezTo>
                    <a:pt x="3142" y="329938"/>
                    <a:pt x="1233" y="396361"/>
                    <a:pt x="9427" y="461913"/>
                  </a:cubicBezTo>
                  <a:cubicBezTo>
                    <a:pt x="10832" y="473155"/>
                    <a:pt x="19860" y="482615"/>
                    <a:pt x="28281" y="490194"/>
                  </a:cubicBezTo>
                  <a:cubicBezTo>
                    <a:pt x="107364" y="561369"/>
                    <a:pt x="78977" y="529936"/>
                    <a:pt x="141402" y="565608"/>
                  </a:cubicBezTo>
                  <a:cubicBezTo>
                    <a:pt x="192567" y="594845"/>
                    <a:pt x="146116" y="576607"/>
                    <a:pt x="197963" y="593888"/>
                  </a:cubicBezTo>
                  <a:cubicBezTo>
                    <a:pt x="314227" y="590746"/>
                    <a:pt x="430774" y="593160"/>
                    <a:pt x="546755" y="584462"/>
                  </a:cubicBezTo>
                  <a:cubicBezTo>
                    <a:pt x="558053" y="583615"/>
                    <a:pt x="573849" y="576875"/>
                    <a:pt x="575035" y="565608"/>
                  </a:cubicBezTo>
                  <a:cubicBezTo>
                    <a:pt x="580637" y="512391"/>
                    <a:pt x="570932" y="458597"/>
                    <a:pt x="565608" y="405352"/>
                  </a:cubicBezTo>
                  <a:cubicBezTo>
                    <a:pt x="564619" y="395465"/>
                    <a:pt x="562389" y="384831"/>
                    <a:pt x="556182" y="377072"/>
                  </a:cubicBezTo>
                  <a:cubicBezTo>
                    <a:pt x="541643" y="358898"/>
                    <a:pt x="510852" y="351970"/>
                    <a:pt x="490194" y="348792"/>
                  </a:cubicBezTo>
                  <a:cubicBezTo>
                    <a:pt x="462070" y="344465"/>
                    <a:pt x="433633" y="342507"/>
                    <a:pt x="405353" y="339365"/>
                  </a:cubicBezTo>
                  <a:cubicBezTo>
                    <a:pt x="399068" y="329938"/>
                    <a:pt x="391566" y="321218"/>
                    <a:pt x="386499" y="311084"/>
                  </a:cubicBezTo>
                  <a:cubicBezTo>
                    <a:pt x="371588" y="281263"/>
                    <a:pt x="372216" y="248951"/>
                    <a:pt x="386499" y="216816"/>
                  </a:cubicBezTo>
                  <a:cubicBezTo>
                    <a:pt x="391101" y="206463"/>
                    <a:pt x="405353" y="204247"/>
                    <a:pt x="414780" y="197963"/>
                  </a:cubicBezTo>
                  <a:cubicBezTo>
                    <a:pt x="445593" y="105513"/>
                    <a:pt x="395637" y="236102"/>
                    <a:pt x="452487" y="150829"/>
                  </a:cubicBezTo>
                  <a:cubicBezTo>
                    <a:pt x="459674" y="140049"/>
                    <a:pt x="458772" y="125690"/>
                    <a:pt x="461914" y="113121"/>
                  </a:cubicBezTo>
                  <a:cubicBezTo>
                    <a:pt x="458772" y="91125"/>
                    <a:pt x="461511" y="67438"/>
                    <a:pt x="452487" y="47134"/>
                  </a:cubicBezTo>
                  <a:cubicBezTo>
                    <a:pt x="447885" y="36781"/>
                    <a:pt x="434814" y="32258"/>
                    <a:pt x="424206" y="28280"/>
                  </a:cubicBezTo>
                  <a:cubicBezTo>
                    <a:pt x="409204" y="22654"/>
                    <a:pt x="392713" y="22329"/>
                    <a:pt x="377072" y="18853"/>
                  </a:cubicBezTo>
                  <a:cubicBezTo>
                    <a:pt x="317507" y="5617"/>
                    <a:pt x="345649" y="3142"/>
                    <a:pt x="339365" y="0"/>
                  </a:cubicBezTo>
                  <a:close/>
                </a:path>
              </a:pathLst>
            </a:custGeom>
            <a:gradFill flip="none" rotWithShape="1">
              <a:gsLst>
                <a:gs pos="56000">
                  <a:srgbClr val="3C1A56"/>
                </a:gs>
                <a:gs pos="100000">
                  <a:schemeClr val="bg1"/>
                </a:gs>
                <a:gs pos="12000">
                  <a:srgbClr val="7030A0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B10E3934-8C23-D600-9256-4F7564EABB5E}"/>
                </a:ext>
              </a:extLst>
            </p:cNvPr>
            <p:cNvSpPr/>
            <p:nvPr/>
          </p:nvSpPr>
          <p:spPr>
            <a:xfrm>
              <a:off x="6564215" y="3117374"/>
              <a:ext cx="791115" cy="737811"/>
            </a:xfrm>
            <a:custGeom>
              <a:avLst/>
              <a:gdLst>
                <a:gd name="connsiteX0" fmla="*/ 641356 w 1061407"/>
                <a:gd name="connsiteY0" fmla="*/ 330740 h 989892"/>
                <a:gd name="connsiteX1" fmla="*/ 641356 w 1061407"/>
                <a:gd name="connsiteY1" fmla="*/ 330740 h 989892"/>
                <a:gd name="connsiteX2" fmla="*/ 631629 w 1061407"/>
                <a:gd name="connsiteY2" fmla="*/ 243191 h 989892"/>
                <a:gd name="connsiteX3" fmla="*/ 621901 w 1061407"/>
                <a:gd name="connsiteY3" fmla="*/ 214008 h 989892"/>
                <a:gd name="connsiteX4" fmla="*/ 612173 w 1061407"/>
                <a:gd name="connsiteY4" fmla="*/ 175098 h 989892"/>
                <a:gd name="connsiteX5" fmla="*/ 602446 w 1061407"/>
                <a:gd name="connsiteY5" fmla="*/ 126460 h 989892"/>
                <a:gd name="connsiteX6" fmla="*/ 582990 w 1061407"/>
                <a:gd name="connsiteY6" fmla="*/ 107004 h 989892"/>
                <a:gd name="connsiteX7" fmla="*/ 553807 w 1061407"/>
                <a:gd name="connsiteY7" fmla="*/ 68094 h 989892"/>
                <a:gd name="connsiteX8" fmla="*/ 475986 w 1061407"/>
                <a:gd name="connsiteY8" fmla="*/ 0 h 989892"/>
                <a:gd name="connsiteX9" fmla="*/ 446803 w 1061407"/>
                <a:gd name="connsiteY9" fmla="*/ 9728 h 989892"/>
                <a:gd name="connsiteX10" fmla="*/ 437076 w 1061407"/>
                <a:gd name="connsiteY10" fmla="*/ 38911 h 989892"/>
                <a:gd name="connsiteX11" fmla="*/ 417620 w 1061407"/>
                <a:gd name="connsiteY11" fmla="*/ 58366 h 989892"/>
                <a:gd name="connsiteX12" fmla="*/ 388437 w 1061407"/>
                <a:gd name="connsiteY12" fmla="*/ 126460 h 989892"/>
                <a:gd name="connsiteX13" fmla="*/ 368982 w 1061407"/>
                <a:gd name="connsiteY13" fmla="*/ 184825 h 989892"/>
                <a:gd name="connsiteX14" fmla="*/ 349527 w 1061407"/>
                <a:gd name="connsiteY14" fmla="*/ 243191 h 989892"/>
                <a:gd name="connsiteX15" fmla="*/ 310616 w 1061407"/>
                <a:gd name="connsiteY15" fmla="*/ 291830 h 989892"/>
                <a:gd name="connsiteX16" fmla="*/ 38242 w 1061407"/>
                <a:gd name="connsiteY16" fmla="*/ 301557 h 989892"/>
                <a:gd name="connsiteX17" fmla="*/ 28514 w 1061407"/>
                <a:gd name="connsiteY17" fmla="*/ 515566 h 989892"/>
                <a:gd name="connsiteX18" fmla="*/ 47969 w 1061407"/>
                <a:gd name="connsiteY18" fmla="*/ 544749 h 989892"/>
                <a:gd name="connsiteX19" fmla="*/ 106335 w 1061407"/>
                <a:gd name="connsiteY19" fmla="*/ 564204 h 989892"/>
                <a:gd name="connsiteX20" fmla="*/ 135518 w 1061407"/>
                <a:gd name="connsiteY20" fmla="*/ 573932 h 989892"/>
                <a:gd name="connsiteX21" fmla="*/ 164701 w 1061407"/>
                <a:gd name="connsiteY21" fmla="*/ 593387 h 989892"/>
                <a:gd name="connsiteX22" fmla="*/ 213339 w 1061407"/>
                <a:gd name="connsiteY22" fmla="*/ 603115 h 989892"/>
                <a:gd name="connsiteX23" fmla="*/ 271705 w 1061407"/>
                <a:gd name="connsiteY23" fmla="*/ 622570 h 989892"/>
                <a:gd name="connsiteX24" fmla="*/ 291161 w 1061407"/>
                <a:gd name="connsiteY24" fmla="*/ 642025 h 989892"/>
                <a:gd name="connsiteX25" fmla="*/ 281433 w 1061407"/>
                <a:gd name="connsiteY25" fmla="*/ 680936 h 989892"/>
                <a:gd name="connsiteX26" fmla="*/ 242522 w 1061407"/>
                <a:gd name="connsiteY26" fmla="*/ 729574 h 989892"/>
                <a:gd name="connsiteX27" fmla="*/ 223067 w 1061407"/>
                <a:gd name="connsiteY27" fmla="*/ 768485 h 989892"/>
                <a:gd name="connsiteX28" fmla="*/ 184156 w 1061407"/>
                <a:gd name="connsiteY28" fmla="*/ 836579 h 989892"/>
                <a:gd name="connsiteX29" fmla="*/ 174429 w 1061407"/>
                <a:gd name="connsiteY29" fmla="*/ 865762 h 989892"/>
                <a:gd name="connsiteX30" fmla="*/ 184156 w 1061407"/>
                <a:gd name="connsiteY30" fmla="*/ 982494 h 989892"/>
                <a:gd name="connsiteX31" fmla="*/ 242522 w 1061407"/>
                <a:gd name="connsiteY31" fmla="*/ 972766 h 989892"/>
                <a:gd name="connsiteX32" fmla="*/ 281433 w 1061407"/>
                <a:gd name="connsiteY32" fmla="*/ 914400 h 989892"/>
                <a:gd name="connsiteX33" fmla="*/ 330071 w 1061407"/>
                <a:gd name="connsiteY33" fmla="*/ 875489 h 989892"/>
                <a:gd name="connsiteX34" fmla="*/ 359254 w 1061407"/>
                <a:gd name="connsiteY34" fmla="*/ 856034 h 989892"/>
                <a:gd name="connsiteX35" fmla="*/ 398165 w 1061407"/>
                <a:gd name="connsiteY35" fmla="*/ 817123 h 989892"/>
                <a:gd name="connsiteX36" fmla="*/ 407893 w 1061407"/>
                <a:gd name="connsiteY36" fmla="*/ 787940 h 989892"/>
                <a:gd name="connsiteX37" fmla="*/ 563535 w 1061407"/>
                <a:gd name="connsiteY37" fmla="*/ 807396 h 989892"/>
                <a:gd name="connsiteX38" fmla="*/ 592718 w 1061407"/>
                <a:gd name="connsiteY38" fmla="*/ 826851 h 989892"/>
                <a:gd name="connsiteX39" fmla="*/ 651084 w 1061407"/>
                <a:gd name="connsiteY39" fmla="*/ 846306 h 989892"/>
                <a:gd name="connsiteX40" fmla="*/ 680267 w 1061407"/>
                <a:gd name="connsiteY40" fmla="*/ 856034 h 989892"/>
                <a:gd name="connsiteX41" fmla="*/ 709450 w 1061407"/>
                <a:gd name="connsiteY41" fmla="*/ 865762 h 989892"/>
                <a:gd name="connsiteX42" fmla="*/ 777544 w 1061407"/>
                <a:gd name="connsiteY42" fmla="*/ 894945 h 989892"/>
                <a:gd name="connsiteX43" fmla="*/ 904003 w 1061407"/>
                <a:gd name="connsiteY43" fmla="*/ 885217 h 989892"/>
                <a:gd name="connsiteX44" fmla="*/ 952642 w 1061407"/>
                <a:gd name="connsiteY44" fmla="*/ 875489 h 989892"/>
                <a:gd name="connsiteX45" fmla="*/ 972097 w 1061407"/>
                <a:gd name="connsiteY45" fmla="*/ 846306 h 989892"/>
                <a:gd name="connsiteX46" fmla="*/ 962369 w 1061407"/>
                <a:gd name="connsiteY46" fmla="*/ 817123 h 989892"/>
                <a:gd name="connsiteX47" fmla="*/ 904003 w 1061407"/>
                <a:gd name="connsiteY47" fmla="*/ 778213 h 989892"/>
                <a:gd name="connsiteX48" fmla="*/ 816454 w 1061407"/>
                <a:gd name="connsiteY48" fmla="*/ 739302 h 989892"/>
                <a:gd name="connsiteX49" fmla="*/ 787271 w 1061407"/>
                <a:gd name="connsiteY49" fmla="*/ 729574 h 989892"/>
                <a:gd name="connsiteX50" fmla="*/ 758088 w 1061407"/>
                <a:gd name="connsiteY50" fmla="*/ 719847 h 989892"/>
                <a:gd name="connsiteX51" fmla="*/ 719178 w 1061407"/>
                <a:gd name="connsiteY51" fmla="*/ 671208 h 989892"/>
                <a:gd name="connsiteX52" fmla="*/ 767816 w 1061407"/>
                <a:gd name="connsiteY52" fmla="*/ 642025 h 989892"/>
                <a:gd name="connsiteX53" fmla="*/ 855365 w 1061407"/>
                <a:gd name="connsiteY53" fmla="*/ 612842 h 989892"/>
                <a:gd name="connsiteX54" fmla="*/ 972097 w 1061407"/>
                <a:gd name="connsiteY54" fmla="*/ 593387 h 989892"/>
                <a:gd name="connsiteX55" fmla="*/ 1030463 w 1061407"/>
                <a:gd name="connsiteY55" fmla="*/ 573932 h 989892"/>
                <a:gd name="connsiteX56" fmla="*/ 1049918 w 1061407"/>
                <a:gd name="connsiteY56" fmla="*/ 544749 h 989892"/>
                <a:gd name="connsiteX57" fmla="*/ 1049918 w 1061407"/>
                <a:gd name="connsiteY57" fmla="*/ 447472 h 989892"/>
                <a:gd name="connsiteX58" fmla="*/ 1020735 w 1061407"/>
                <a:gd name="connsiteY58" fmla="*/ 437745 h 989892"/>
                <a:gd name="connsiteX59" fmla="*/ 1001280 w 1061407"/>
                <a:gd name="connsiteY59" fmla="*/ 418289 h 989892"/>
                <a:gd name="connsiteX60" fmla="*/ 933186 w 1061407"/>
                <a:gd name="connsiteY60" fmla="*/ 398834 h 989892"/>
                <a:gd name="connsiteX61" fmla="*/ 651084 w 1061407"/>
                <a:gd name="connsiteY61" fmla="*/ 389106 h 989892"/>
                <a:gd name="connsiteX62" fmla="*/ 641356 w 1061407"/>
                <a:gd name="connsiteY62" fmla="*/ 330740 h 989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061407" h="989892">
                  <a:moveTo>
                    <a:pt x="641356" y="330740"/>
                  </a:moveTo>
                  <a:lnTo>
                    <a:pt x="641356" y="330740"/>
                  </a:lnTo>
                  <a:cubicBezTo>
                    <a:pt x="638114" y="301557"/>
                    <a:pt x="636456" y="272154"/>
                    <a:pt x="631629" y="243191"/>
                  </a:cubicBezTo>
                  <a:cubicBezTo>
                    <a:pt x="629943" y="233077"/>
                    <a:pt x="624718" y="223867"/>
                    <a:pt x="621901" y="214008"/>
                  </a:cubicBezTo>
                  <a:cubicBezTo>
                    <a:pt x="618228" y="201153"/>
                    <a:pt x="615073" y="188149"/>
                    <a:pt x="612173" y="175098"/>
                  </a:cubicBezTo>
                  <a:cubicBezTo>
                    <a:pt x="608586" y="158958"/>
                    <a:pt x="608959" y="141657"/>
                    <a:pt x="602446" y="126460"/>
                  </a:cubicBezTo>
                  <a:cubicBezTo>
                    <a:pt x="598833" y="118030"/>
                    <a:pt x="588862" y="114050"/>
                    <a:pt x="582990" y="107004"/>
                  </a:cubicBezTo>
                  <a:cubicBezTo>
                    <a:pt x="572611" y="94549"/>
                    <a:pt x="564578" y="80211"/>
                    <a:pt x="553807" y="68094"/>
                  </a:cubicBezTo>
                  <a:cubicBezTo>
                    <a:pt x="512419" y="21533"/>
                    <a:pt x="516335" y="26899"/>
                    <a:pt x="475986" y="0"/>
                  </a:cubicBezTo>
                  <a:cubicBezTo>
                    <a:pt x="466258" y="3243"/>
                    <a:pt x="454054" y="2477"/>
                    <a:pt x="446803" y="9728"/>
                  </a:cubicBezTo>
                  <a:cubicBezTo>
                    <a:pt x="439553" y="16979"/>
                    <a:pt x="442352" y="30118"/>
                    <a:pt x="437076" y="38911"/>
                  </a:cubicBezTo>
                  <a:cubicBezTo>
                    <a:pt x="432357" y="46775"/>
                    <a:pt x="424105" y="51881"/>
                    <a:pt x="417620" y="58366"/>
                  </a:cubicBezTo>
                  <a:cubicBezTo>
                    <a:pt x="386316" y="152285"/>
                    <a:pt x="436509" y="6281"/>
                    <a:pt x="388437" y="126460"/>
                  </a:cubicBezTo>
                  <a:cubicBezTo>
                    <a:pt x="380821" y="145501"/>
                    <a:pt x="375467" y="165370"/>
                    <a:pt x="368982" y="184825"/>
                  </a:cubicBezTo>
                  <a:lnTo>
                    <a:pt x="349527" y="243191"/>
                  </a:lnTo>
                  <a:cubicBezTo>
                    <a:pt x="342596" y="263985"/>
                    <a:pt x="340926" y="288897"/>
                    <a:pt x="310616" y="291830"/>
                  </a:cubicBezTo>
                  <a:cubicBezTo>
                    <a:pt x="220189" y="300581"/>
                    <a:pt x="129033" y="298315"/>
                    <a:pt x="38242" y="301557"/>
                  </a:cubicBezTo>
                  <a:cubicBezTo>
                    <a:pt x="-25080" y="364879"/>
                    <a:pt x="3833" y="326347"/>
                    <a:pt x="28514" y="515566"/>
                  </a:cubicBezTo>
                  <a:cubicBezTo>
                    <a:pt x="30026" y="527159"/>
                    <a:pt x="38055" y="538553"/>
                    <a:pt x="47969" y="544749"/>
                  </a:cubicBezTo>
                  <a:cubicBezTo>
                    <a:pt x="65359" y="555618"/>
                    <a:pt x="86880" y="557719"/>
                    <a:pt x="106335" y="564204"/>
                  </a:cubicBezTo>
                  <a:cubicBezTo>
                    <a:pt x="116063" y="567447"/>
                    <a:pt x="126986" y="568244"/>
                    <a:pt x="135518" y="573932"/>
                  </a:cubicBezTo>
                  <a:cubicBezTo>
                    <a:pt x="145246" y="580417"/>
                    <a:pt x="153754" y="589282"/>
                    <a:pt x="164701" y="593387"/>
                  </a:cubicBezTo>
                  <a:cubicBezTo>
                    <a:pt x="180182" y="599192"/>
                    <a:pt x="197388" y="598765"/>
                    <a:pt x="213339" y="603115"/>
                  </a:cubicBezTo>
                  <a:cubicBezTo>
                    <a:pt x="233124" y="608511"/>
                    <a:pt x="271705" y="622570"/>
                    <a:pt x="271705" y="622570"/>
                  </a:cubicBezTo>
                  <a:cubicBezTo>
                    <a:pt x="278190" y="629055"/>
                    <a:pt x="289653" y="632978"/>
                    <a:pt x="291161" y="642025"/>
                  </a:cubicBezTo>
                  <a:cubicBezTo>
                    <a:pt x="293359" y="655213"/>
                    <a:pt x="286699" y="668647"/>
                    <a:pt x="281433" y="680936"/>
                  </a:cubicBezTo>
                  <a:cubicBezTo>
                    <a:pt x="272229" y="702413"/>
                    <a:pt x="258213" y="713884"/>
                    <a:pt x="242522" y="729574"/>
                  </a:cubicBezTo>
                  <a:cubicBezTo>
                    <a:pt x="236037" y="742544"/>
                    <a:pt x="230261" y="755894"/>
                    <a:pt x="223067" y="768485"/>
                  </a:cubicBezTo>
                  <a:cubicBezTo>
                    <a:pt x="195156" y="817329"/>
                    <a:pt x="209351" y="777790"/>
                    <a:pt x="184156" y="836579"/>
                  </a:cubicBezTo>
                  <a:cubicBezTo>
                    <a:pt x="180117" y="846004"/>
                    <a:pt x="177671" y="856034"/>
                    <a:pt x="174429" y="865762"/>
                  </a:cubicBezTo>
                  <a:cubicBezTo>
                    <a:pt x="177671" y="904673"/>
                    <a:pt x="163194" y="949553"/>
                    <a:pt x="184156" y="982494"/>
                  </a:cubicBezTo>
                  <a:cubicBezTo>
                    <a:pt x="194745" y="999134"/>
                    <a:pt x="226364" y="984077"/>
                    <a:pt x="242522" y="972766"/>
                  </a:cubicBezTo>
                  <a:cubicBezTo>
                    <a:pt x="261678" y="959357"/>
                    <a:pt x="261978" y="927370"/>
                    <a:pt x="281433" y="914400"/>
                  </a:cubicBezTo>
                  <a:cubicBezTo>
                    <a:pt x="371255" y="854520"/>
                    <a:pt x="260766" y="930934"/>
                    <a:pt x="330071" y="875489"/>
                  </a:cubicBezTo>
                  <a:cubicBezTo>
                    <a:pt x="339200" y="868186"/>
                    <a:pt x="350377" y="863642"/>
                    <a:pt x="359254" y="856034"/>
                  </a:cubicBezTo>
                  <a:cubicBezTo>
                    <a:pt x="373181" y="844097"/>
                    <a:pt x="398165" y="817123"/>
                    <a:pt x="398165" y="817123"/>
                  </a:cubicBezTo>
                  <a:cubicBezTo>
                    <a:pt x="401408" y="807395"/>
                    <a:pt x="397758" y="789499"/>
                    <a:pt x="407893" y="787940"/>
                  </a:cubicBezTo>
                  <a:cubicBezTo>
                    <a:pt x="461568" y="779682"/>
                    <a:pt x="512898" y="794736"/>
                    <a:pt x="563535" y="807396"/>
                  </a:cubicBezTo>
                  <a:cubicBezTo>
                    <a:pt x="573263" y="813881"/>
                    <a:pt x="582034" y="822103"/>
                    <a:pt x="592718" y="826851"/>
                  </a:cubicBezTo>
                  <a:cubicBezTo>
                    <a:pt x="611458" y="835180"/>
                    <a:pt x="631629" y="839821"/>
                    <a:pt x="651084" y="846306"/>
                  </a:cubicBezTo>
                  <a:lnTo>
                    <a:pt x="680267" y="856034"/>
                  </a:lnTo>
                  <a:cubicBezTo>
                    <a:pt x="689995" y="859277"/>
                    <a:pt x="700279" y="861176"/>
                    <a:pt x="709450" y="865762"/>
                  </a:cubicBezTo>
                  <a:cubicBezTo>
                    <a:pt x="757532" y="889803"/>
                    <a:pt x="734604" y="880631"/>
                    <a:pt x="777544" y="894945"/>
                  </a:cubicBezTo>
                  <a:cubicBezTo>
                    <a:pt x="819697" y="891702"/>
                    <a:pt x="861984" y="889886"/>
                    <a:pt x="904003" y="885217"/>
                  </a:cubicBezTo>
                  <a:cubicBezTo>
                    <a:pt x="920436" y="883391"/>
                    <a:pt x="938286" y="883692"/>
                    <a:pt x="952642" y="875489"/>
                  </a:cubicBezTo>
                  <a:cubicBezTo>
                    <a:pt x="962793" y="869689"/>
                    <a:pt x="965612" y="856034"/>
                    <a:pt x="972097" y="846306"/>
                  </a:cubicBezTo>
                  <a:cubicBezTo>
                    <a:pt x="968854" y="836578"/>
                    <a:pt x="969620" y="824374"/>
                    <a:pt x="962369" y="817123"/>
                  </a:cubicBezTo>
                  <a:cubicBezTo>
                    <a:pt x="945835" y="800589"/>
                    <a:pt x="923458" y="791183"/>
                    <a:pt x="904003" y="778213"/>
                  </a:cubicBezTo>
                  <a:cubicBezTo>
                    <a:pt x="857753" y="747380"/>
                    <a:pt x="885918" y="762457"/>
                    <a:pt x="816454" y="739302"/>
                  </a:cubicBezTo>
                  <a:lnTo>
                    <a:pt x="787271" y="729574"/>
                  </a:lnTo>
                  <a:lnTo>
                    <a:pt x="758088" y="719847"/>
                  </a:lnTo>
                  <a:cubicBezTo>
                    <a:pt x="752828" y="714586"/>
                    <a:pt x="715088" y="679388"/>
                    <a:pt x="719178" y="671208"/>
                  </a:cubicBezTo>
                  <a:cubicBezTo>
                    <a:pt x="727634" y="654297"/>
                    <a:pt x="750905" y="650481"/>
                    <a:pt x="767816" y="642025"/>
                  </a:cubicBezTo>
                  <a:cubicBezTo>
                    <a:pt x="794739" y="628563"/>
                    <a:pt x="825644" y="618415"/>
                    <a:pt x="855365" y="612842"/>
                  </a:cubicBezTo>
                  <a:cubicBezTo>
                    <a:pt x="894137" y="605572"/>
                    <a:pt x="934674" y="605861"/>
                    <a:pt x="972097" y="593387"/>
                  </a:cubicBezTo>
                  <a:lnTo>
                    <a:pt x="1030463" y="573932"/>
                  </a:lnTo>
                  <a:cubicBezTo>
                    <a:pt x="1036948" y="564204"/>
                    <a:pt x="1044690" y="555206"/>
                    <a:pt x="1049918" y="544749"/>
                  </a:cubicBezTo>
                  <a:cubicBezTo>
                    <a:pt x="1064893" y="514800"/>
                    <a:pt x="1065578" y="478791"/>
                    <a:pt x="1049918" y="447472"/>
                  </a:cubicBezTo>
                  <a:cubicBezTo>
                    <a:pt x="1045332" y="438301"/>
                    <a:pt x="1030463" y="440987"/>
                    <a:pt x="1020735" y="437745"/>
                  </a:cubicBezTo>
                  <a:cubicBezTo>
                    <a:pt x="1014250" y="431260"/>
                    <a:pt x="1009144" y="423008"/>
                    <a:pt x="1001280" y="418289"/>
                  </a:cubicBezTo>
                  <a:cubicBezTo>
                    <a:pt x="993271" y="413484"/>
                    <a:pt x="937899" y="399120"/>
                    <a:pt x="933186" y="398834"/>
                  </a:cubicBezTo>
                  <a:cubicBezTo>
                    <a:pt x="839268" y="393142"/>
                    <a:pt x="745118" y="392349"/>
                    <a:pt x="651084" y="389106"/>
                  </a:cubicBezTo>
                  <a:cubicBezTo>
                    <a:pt x="619608" y="357630"/>
                    <a:pt x="642977" y="340468"/>
                    <a:pt x="641356" y="330740"/>
                  </a:cubicBezTo>
                  <a:close/>
                </a:path>
              </a:pathLst>
            </a:custGeom>
            <a:gradFill flip="none" rotWithShape="1">
              <a:gsLst>
                <a:gs pos="56000">
                  <a:srgbClr val="3C1A56"/>
                </a:gs>
                <a:gs pos="100000">
                  <a:schemeClr val="bg1"/>
                </a:gs>
                <a:gs pos="12000">
                  <a:srgbClr val="7030A0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EB239034-9B72-0D75-F5BA-B297D7BF3DAD}"/>
                </a:ext>
              </a:extLst>
            </p:cNvPr>
            <p:cNvSpPr/>
            <p:nvPr/>
          </p:nvSpPr>
          <p:spPr>
            <a:xfrm>
              <a:off x="7550361" y="4523181"/>
              <a:ext cx="200795" cy="214127"/>
            </a:xfrm>
            <a:custGeom>
              <a:avLst/>
              <a:gdLst>
                <a:gd name="connsiteX0" fmla="*/ 84063 w 200795"/>
                <a:gd name="connsiteY0" fmla="*/ 9846 h 214127"/>
                <a:gd name="connsiteX1" fmla="*/ 84063 w 200795"/>
                <a:gd name="connsiteY1" fmla="*/ 9846 h 214127"/>
                <a:gd name="connsiteX2" fmla="*/ 6242 w 200795"/>
                <a:gd name="connsiteY2" fmla="*/ 48757 h 214127"/>
                <a:gd name="connsiteX3" fmla="*/ 35425 w 200795"/>
                <a:gd name="connsiteY3" fmla="*/ 184944 h 214127"/>
                <a:gd name="connsiteX4" fmla="*/ 93791 w 200795"/>
                <a:gd name="connsiteY4" fmla="*/ 214127 h 214127"/>
                <a:gd name="connsiteX5" fmla="*/ 181340 w 200795"/>
                <a:gd name="connsiteY5" fmla="*/ 184944 h 214127"/>
                <a:gd name="connsiteX6" fmla="*/ 200795 w 200795"/>
                <a:gd name="connsiteY6" fmla="*/ 155761 h 214127"/>
                <a:gd name="connsiteX7" fmla="*/ 181340 w 200795"/>
                <a:gd name="connsiteY7" fmla="*/ 48757 h 214127"/>
                <a:gd name="connsiteX8" fmla="*/ 161884 w 200795"/>
                <a:gd name="connsiteY8" fmla="*/ 29301 h 214127"/>
                <a:gd name="connsiteX9" fmla="*/ 103518 w 200795"/>
                <a:gd name="connsiteY9" fmla="*/ 118 h 214127"/>
                <a:gd name="connsiteX10" fmla="*/ 84063 w 200795"/>
                <a:gd name="connsiteY10" fmla="*/ 9846 h 214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0795" h="214127">
                  <a:moveTo>
                    <a:pt x="84063" y="9846"/>
                  </a:moveTo>
                  <a:lnTo>
                    <a:pt x="84063" y="9846"/>
                  </a:lnTo>
                  <a:cubicBezTo>
                    <a:pt x="58123" y="22816"/>
                    <a:pt x="18507" y="22476"/>
                    <a:pt x="6242" y="48757"/>
                  </a:cubicBezTo>
                  <a:cubicBezTo>
                    <a:pt x="-8915" y="81235"/>
                    <a:pt x="4570" y="154090"/>
                    <a:pt x="35425" y="184944"/>
                  </a:cubicBezTo>
                  <a:cubicBezTo>
                    <a:pt x="54282" y="203801"/>
                    <a:pt x="70056" y="206215"/>
                    <a:pt x="93791" y="214127"/>
                  </a:cubicBezTo>
                  <a:cubicBezTo>
                    <a:pt x="132920" y="207605"/>
                    <a:pt x="153984" y="212300"/>
                    <a:pt x="181340" y="184944"/>
                  </a:cubicBezTo>
                  <a:cubicBezTo>
                    <a:pt x="189607" y="176677"/>
                    <a:pt x="194310" y="165489"/>
                    <a:pt x="200795" y="155761"/>
                  </a:cubicBezTo>
                  <a:cubicBezTo>
                    <a:pt x="199455" y="145039"/>
                    <a:pt x="195545" y="72432"/>
                    <a:pt x="181340" y="48757"/>
                  </a:cubicBezTo>
                  <a:cubicBezTo>
                    <a:pt x="176621" y="40892"/>
                    <a:pt x="169046" y="35030"/>
                    <a:pt x="161884" y="29301"/>
                  </a:cubicBezTo>
                  <a:cubicBezTo>
                    <a:pt x="142756" y="13998"/>
                    <a:pt x="127491" y="4913"/>
                    <a:pt x="103518" y="118"/>
                  </a:cubicBezTo>
                  <a:cubicBezTo>
                    <a:pt x="97159" y="-1154"/>
                    <a:pt x="87306" y="8225"/>
                    <a:pt x="84063" y="9846"/>
                  </a:cubicBezTo>
                  <a:close/>
                </a:path>
              </a:pathLst>
            </a:custGeom>
            <a:gradFill flip="none" rotWithShape="1">
              <a:gsLst>
                <a:gs pos="56000">
                  <a:srgbClr val="3C1A56"/>
                </a:gs>
                <a:gs pos="100000">
                  <a:schemeClr val="bg1"/>
                </a:gs>
                <a:gs pos="12000">
                  <a:srgbClr val="7030A0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A5161A0D-7F22-870A-2749-E0DB06979745}"/>
                </a:ext>
              </a:extLst>
            </p:cNvPr>
            <p:cNvSpPr/>
            <p:nvPr/>
          </p:nvSpPr>
          <p:spPr>
            <a:xfrm>
              <a:off x="7887637" y="4236391"/>
              <a:ext cx="178259" cy="194554"/>
            </a:xfrm>
            <a:custGeom>
              <a:avLst/>
              <a:gdLst>
                <a:gd name="connsiteX0" fmla="*/ 0 w 178259"/>
                <a:gd name="connsiteY0" fmla="*/ 29183 h 194554"/>
                <a:gd name="connsiteX1" fmla="*/ 0 w 178259"/>
                <a:gd name="connsiteY1" fmla="*/ 29183 h 194554"/>
                <a:gd name="connsiteX2" fmla="*/ 87549 w 178259"/>
                <a:gd name="connsiteY2" fmla="*/ 9728 h 194554"/>
                <a:gd name="connsiteX3" fmla="*/ 116732 w 178259"/>
                <a:gd name="connsiteY3" fmla="*/ 0 h 194554"/>
                <a:gd name="connsiteX4" fmla="*/ 145915 w 178259"/>
                <a:gd name="connsiteY4" fmla="*/ 9728 h 194554"/>
                <a:gd name="connsiteX5" fmla="*/ 155643 w 178259"/>
                <a:gd name="connsiteY5" fmla="*/ 184826 h 194554"/>
                <a:gd name="connsiteX6" fmla="*/ 126460 w 178259"/>
                <a:gd name="connsiteY6" fmla="*/ 194554 h 194554"/>
                <a:gd name="connsiteX7" fmla="*/ 29183 w 178259"/>
                <a:gd name="connsiteY7" fmla="*/ 184826 h 194554"/>
                <a:gd name="connsiteX8" fmla="*/ 19455 w 178259"/>
                <a:gd name="connsiteY8" fmla="*/ 155643 h 194554"/>
                <a:gd name="connsiteX9" fmla="*/ 29183 w 178259"/>
                <a:gd name="connsiteY9" fmla="*/ 48639 h 194554"/>
                <a:gd name="connsiteX10" fmla="*/ 0 w 178259"/>
                <a:gd name="connsiteY10" fmla="*/ 29183 h 194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8259" h="194554">
                  <a:moveTo>
                    <a:pt x="0" y="29183"/>
                  </a:moveTo>
                  <a:lnTo>
                    <a:pt x="0" y="29183"/>
                  </a:lnTo>
                  <a:cubicBezTo>
                    <a:pt x="29183" y="22698"/>
                    <a:pt x="58547" y="16979"/>
                    <a:pt x="87549" y="9728"/>
                  </a:cubicBezTo>
                  <a:cubicBezTo>
                    <a:pt x="97497" y="7241"/>
                    <a:pt x="106478" y="0"/>
                    <a:pt x="116732" y="0"/>
                  </a:cubicBezTo>
                  <a:cubicBezTo>
                    <a:pt x="126986" y="0"/>
                    <a:pt x="136187" y="6485"/>
                    <a:pt x="145915" y="9728"/>
                  </a:cubicBezTo>
                  <a:cubicBezTo>
                    <a:pt x="187370" y="71912"/>
                    <a:pt x="187158" y="58762"/>
                    <a:pt x="155643" y="184826"/>
                  </a:cubicBezTo>
                  <a:cubicBezTo>
                    <a:pt x="153156" y="194774"/>
                    <a:pt x="136188" y="191311"/>
                    <a:pt x="126460" y="194554"/>
                  </a:cubicBezTo>
                  <a:cubicBezTo>
                    <a:pt x="94034" y="191311"/>
                    <a:pt x="59808" y="195963"/>
                    <a:pt x="29183" y="184826"/>
                  </a:cubicBezTo>
                  <a:cubicBezTo>
                    <a:pt x="19546" y="181322"/>
                    <a:pt x="19455" y="165897"/>
                    <a:pt x="19455" y="155643"/>
                  </a:cubicBezTo>
                  <a:cubicBezTo>
                    <a:pt x="19455" y="119828"/>
                    <a:pt x="26436" y="84349"/>
                    <a:pt x="29183" y="48639"/>
                  </a:cubicBezTo>
                  <a:cubicBezTo>
                    <a:pt x="29680" y="42173"/>
                    <a:pt x="4864" y="32426"/>
                    <a:pt x="0" y="29183"/>
                  </a:cubicBezTo>
                  <a:close/>
                </a:path>
              </a:pathLst>
            </a:custGeom>
            <a:gradFill flip="none" rotWithShape="1">
              <a:gsLst>
                <a:gs pos="56000">
                  <a:srgbClr val="3C1A56"/>
                </a:gs>
                <a:gs pos="100000">
                  <a:schemeClr val="bg1"/>
                </a:gs>
                <a:gs pos="12000">
                  <a:srgbClr val="7030A0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452E2FB5-56B4-8416-EB30-709D21DB1D31}"/>
                </a:ext>
              </a:extLst>
            </p:cNvPr>
            <p:cNvSpPr/>
            <p:nvPr/>
          </p:nvSpPr>
          <p:spPr>
            <a:xfrm>
              <a:off x="7923780" y="4717912"/>
              <a:ext cx="194553" cy="204281"/>
            </a:xfrm>
            <a:custGeom>
              <a:avLst/>
              <a:gdLst>
                <a:gd name="connsiteX0" fmla="*/ 87549 w 194553"/>
                <a:gd name="connsiteY0" fmla="*/ 0 h 204281"/>
                <a:gd name="connsiteX1" fmla="*/ 87549 w 194553"/>
                <a:gd name="connsiteY1" fmla="*/ 0 h 204281"/>
                <a:gd name="connsiteX2" fmla="*/ 0 w 194553"/>
                <a:gd name="connsiteY2" fmla="*/ 107004 h 204281"/>
                <a:gd name="connsiteX3" fmla="*/ 9727 w 194553"/>
                <a:gd name="connsiteY3" fmla="*/ 204281 h 204281"/>
                <a:gd name="connsiteX4" fmla="*/ 145914 w 194553"/>
                <a:gd name="connsiteY4" fmla="*/ 184825 h 204281"/>
                <a:gd name="connsiteX5" fmla="*/ 194553 w 194553"/>
                <a:gd name="connsiteY5" fmla="*/ 155642 h 204281"/>
                <a:gd name="connsiteX6" fmla="*/ 175097 w 194553"/>
                <a:gd name="connsiteY6" fmla="*/ 68093 h 204281"/>
                <a:gd name="connsiteX7" fmla="*/ 116731 w 194553"/>
                <a:gd name="connsiteY7" fmla="*/ 38910 h 204281"/>
                <a:gd name="connsiteX8" fmla="*/ 87549 w 194553"/>
                <a:gd name="connsiteY8" fmla="*/ 0 h 204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4553" h="204281">
                  <a:moveTo>
                    <a:pt x="87549" y="0"/>
                  </a:moveTo>
                  <a:lnTo>
                    <a:pt x="87549" y="0"/>
                  </a:lnTo>
                  <a:cubicBezTo>
                    <a:pt x="78780" y="8769"/>
                    <a:pt x="0" y="64345"/>
                    <a:pt x="0" y="107004"/>
                  </a:cubicBezTo>
                  <a:cubicBezTo>
                    <a:pt x="0" y="139591"/>
                    <a:pt x="6485" y="171855"/>
                    <a:pt x="9727" y="204281"/>
                  </a:cubicBezTo>
                  <a:cubicBezTo>
                    <a:pt x="55123" y="197796"/>
                    <a:pt x="113488" y="217250"/>
                    <a:pt x="145914" y="184825"/>
                  </a:cubicBezTo>
                  <a:cubicBezTo>
                    <a:pt x="172621" y="158120"/>
                    <a:pt x="156669" y="168270"/>
                    <a:pt x="194553" y="155642"/>
                  </a:cubicBezTo>
                  <a:cubicBezTo>
                    <a:pt x="194453" y="155044"/>
                    <a:pt x="185180" y="80697"/>
                    <a:pt x="175097" y="68093"/>
                  </a:cubicBezTo>
                  <a:cubicBezTo>
                    <a:pt x="164755" y="55166"/>
                    <a:pt x="132997" y="41621"/>
                    <a:pt x="116731" y="38910"/>
                  </a:cubicBezTo>
                  <a:cubicBezTo>
                    <a:pt x="107136" y="37311"/>
                    <a:pt x="92413" y="6485"/>
                    <a:pt x="87549" y="0"/>
                  </a:cubicBezTo>
                  <a:close/>
                </a:path>
              </a:pathLst>
            </a:custGeom>
            <a:gradFill flip="none" rotWithShape="1">
              <a:gsLst>
                <a:gs pos="56000">
                  <a:srgbClr val="3C1A56"/>
                </a:gs>
                <a:gs pos="100000">
                  <a:schemeClr val="bg1"/>
                </a:gs>
                <a:gs pos="12000">
                  <a:srgbClr val="7030A0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7C8DCD1C-2706-2AB7-EB77-672DC366E8C6}"/>
                </a:ext>
              </a:extLst>
            </p:cNvPr>
            <p:cNvSpPr/>
            <p:nvPr/>
          </p:nvSpPr>
          <p:spPr>
            <a:xfrm>
              <a:off x="8333029" y="4299622"/>
              <a:ext cx="214008" cy="262647"/>
            </a:xfrm>
            <a:custGeom>
              <a:avLst/>
              <a:gdLst>
                <a:gd name="connsiteX0" fmla="*/ 0 w 214008"/>
                <a:gd name="connsiteY0" fmla="*/ 136188 h 262647"/>
                <a:gd name="connsiteX1" fmla="*/ 0 w 214008"/>
                <a:gd name="connsiteY1" fmla="*/ 136188 h 262647"/>
                <a:gd name="connsiteX2" fmla="*/ 9728 w 214008"/>
                <a:gd name="connsiteY2" fmla="*/ 48639 h 262647"/>
                <a:gd name="connsiteX3" fmla="*/ 38911 w 214008"/>
                <a:gd name="connsiteY3" fmla="*/ 38911 h 262647"/>
                <a:gd name="connsiteX4" fmla="*/ 77821 w 214008"/>
                <a:gd name="connsiteY4" fmla="*/ 19456 h 262647"/>
                <a:gd name="connsiteX5" fmla="*/ 116732 w 214008"/>
                <a:gd name="connsiteY5" fmla="*/ 9728 h 262647"/>
                <a:gd name="connsiteX6" fmla="*/ 145915 w 214008"/>
                <a:gd name="connsiteY6" fmla="*/ 0 h 262647"/>
                <a:gd name="connsiteX7" fmla="*/ 175098 w 214008"/>
                <a:gd name="connsiteY7" fmla="*/ 9728 h 262647"/>
                <a:gd name="connsiteX8" fmla="*/ 214008 w 214008"/>
                <a:gd name="connsiteY8" fmla="*/ 68094 h 262647"/>
                <a:gd name="connsiteX9" fmla="*/ 204281 w 214008"/>
                <a:gd name="connsiteY9" fmla="*/ 223737 h 262647"/>
                <a:gd name="connsiteX10" fmla="*/ 184825 w 214008"/>
                <a:gd name="connsiteY10" fmla="*/ 243192 h 262647"/>
                <a:gd name="connsiteX11" fmla="*/ 126459 w 214008"/>
                <a:gd name="connsiteY11" fmla="*/ 262647 h 262647"/>
                <a:gd name="connsiteX12" fmla="*/ 87549 w 214008"/>
                <a:gd name="connsiteY12" fmla="*/ 252920 h 262647"/>
                <a:gd name="connsiteX13" fmla="*/ 68093 w 214008"/>
                <a:gd name="connsiteY13" fmla="*/ 233464 h 262647"/>
                <a:gd name="connsiteX14" fmla="*/ 19455 w 214008"/>
                <a:gd name="connsiteY14" fmla="*/ 145915 h 262647"/>
                <a:gd name="connsiteX15" fmla="*/ 0 w 214008"/>
                <a:gd name="connsiteY15" fmla="*/ 136188 h 262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4008" h="262647">
                  <a:moveTo>
                    <a:pt x="0" y="136188"/>
                  </a:moveTo>
                  <a:lnTo>
                    <a:pt x="0" y="136188"/>
                  </a:lnTo>
                  <a:cubicBezTo>
                    <a:pt x="3243" y="107005"/>
                    <a:pt x="-1177" y="75901"/>
                    <a:pt x="9728" y="48639"/>
                  </a:cubicBezTo>
                  <a:cubicBezTo>
                    <a:pt x="13536" y="39119"/>
                    <a:pt x="29486" y="42950"/>
                    <a:pt x="38911" y="38911"/>
                  </a:cubicBezTo>
                  <a:cubicBezTo>
                    <a:pt x="52239" y="33199"/>
                    <a:pt x="64243" y="24548"/>
                    <a:pt x="77821" y="19456"/>
                  </a:cubicBezTo>
                  <a:cubicBezTo>
                    <a:pt x="90339" y="14762"/>
                    <a:pt x="103877" y="13401"/>
                    <a:pt x="116732" y="9728"/>
                  </a:cubicBezTo>
                  <a:cubicBezTo>
                    <a:pt x="126591" y="6911"/>
                    <a:pt x="136187" y="3243"/>
                    <a:pt x="145915" y="0"/>
                  </a:cubicBezTo>
                  <a:cubicBezTo>
                    <a:pt x="155643" y="3243"/>
                    <a:pt x="167847" y="2477"/>
                    <a:pt x="175098" y="9728"/>
                  </a:cubicBezTo>
                  <a:cubicBezTo>
                    <a:pt x="191632" y="26262"/>
                    <a:pt x="214008" y="68094"/>
                    <a:pt x="214008" y="68094"/>
                  </a:cubicBezTo>
                  <a:cubicBezTo>
                    <a:pt x="210766" y="119975"/>
                    <a:pt x="212827" y="172462"/>
                    <a:pt x="204281" y="223737"/>
                  </a:cubicBezTo>
                  <a:cubicBezTo>
                    <a:pt x="202773" y="232784"/>
                    <a:pt x="193028" y="239091"/>
                    <a:pt x="184825" y="243192"/>
                  </a:cubicBezTo>
                  <a:cubicBezTo>
                    <a:pt x="166482" y="252363"/>
                    <a:pt x="126459" y="262647"/>
                    <a:pt x="126459" y="262647"/>
                  </a:cubicBezTo>
                  <a:cubicBezTo>
                    <a:pt x="113489" y="259405"/>
                    <a:pt x="99507" y="258899"/>
                    <a:pt x="87549" y="252920"/>
                  </a:cubicBezTo>
                  <a:cubicBezTo>
                    <a:pt x="79346" y="248818"/>
                    <a:pt x="73596" y="240801"/>
                    <a:pt x="68093" y="233464"/>
                  </a:cubicBezTo>
                  <a:cubicBezTo>
                    <a:pt x="40924" y="197239"/>
                    <a:pt x="28934" y="183829"/>
                    <a:pt x="19455" y="145915"/>
                  </a:cubicBezTo>
                  <a:cubicBezTo>
                    <a:pt x="18669" y="142769"/>
                    <a:pt x="3242" y="137809"/>
                    <a:pt x="0" y="136188"/>
                  </a:cubicBezTo>
                  <a:close/>
                </a:path>
              </a:pathLst>
            </a:custGeom>
            <a:gradFill flip="none" rotWithShape="1">
              <a:gsLst>
                <a:gs pos="56000">
                  <a:srgbClr val="3C1A56"/>
                </a:gs>
                <a:gs pos="100000">
                  <a:schemeClr val="bg1"/>
                </a:gs>
                <a:gs pos="12000">
                  <a:srgbClr val="7030A0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D4759F04-A54A-CE31-60CB-D9C995559A6B}"/>
                </a:ext>
              </a:extLst>
            </p:cNvPr>
            <p:cNvSpPr/>
            <p:nvPr/>
          </p:nvSpPr>
          <p:spPr>
            <a:xfrm>
              <a:off x="6607866" y="4931922"/>
              <a:ext cx="527578" cy="729574"/>
            </a:xfrm>
            <a:custGeom>
              <a:avLst/>
              <a:gdLst>
                <a:gd name="connsiteX0" fmla="*/ 272374 w 527578"/>
                <a:gd name="connsiteY0" fmla="*/ 0 h 729574"/>
                <a:gd name="connsiteX1" fmla="*/ 272374 w 527578"/>
                <a:gd name="connsiteY1" fmla="*/ 0 h 729574"/>
                <a:gd name="connsiteX2" fmla="*/ 214008 w 527578"/>
                <a:gd name="connsiteY2" fmla="*/ 136187 h 729574"/>
                <a:gd name="connsiteX3" fmla="*/ 145915 w 527578"/>
                <a:gd name="connsiteY3" fmla="*/ 408561 h 729574"/>
                <a:gd name="connsiteX4" fmla="*/ 126459 w 527578"/>
                <a:gd name="connsiteY4" fmla="*/ 466927 h 729574"/>
                <a:gd name="connsiteX5" fmla="*/ 107004 w 527578"/>
                <a:gd name="connsiteY5" fmla="*/ 505838 h 729574"/>
                <a:gd name="connsiteX6" fmla="*/ 87549 w 527578"/>
                <a:gd name="connsiteY6" fmla="*/ 583659 h 729574"/>
                <a:gd name="connsiteX7" fmla="*/ 38910 w 527578"/>
                <a:gd name="connsiteY7" fmla="*/ 661481 h 729574"/>
                <a:gd name="connsiteX8" fmla="*/ 19455 w 527578"/>
                <a:gd name="connsiteY8" fmla="*/ 700391 h 729574"/>
                <a:gd name="connsiteX9" fmla="*/ 0 w 527578"/>
                <a:gd name="connsiteY9" fmla="*/ 729574 h 729574"/>
                <a:gd name="connsiteX10" fmla="*/ 38910 w 527578"/>
                <a:gd name="connsiteY10" fmla="*/ 642025 h 729574"/>
                <a:gd name="connsiteX11" fmla="*/ 77821 w 527578"/>
                <a:gd name="connsiteY11" fmla="*/ 583659 h 729574"/>
                <a:gd name="connsiteX12" fmla="*/ 107004 w 527578"/>
                <a:gd name="connsiteY12" fmla="*/ 573932 h 729574"/>
                <a:gd name="connsiteX13" fmla="*/ 116732 w 527578"/>
                <a:gd name="connsiteY13" fmla="*/ 544749 h 729574"/>
                <a:gd name="connsiteX14" fmla="*/ 204281 w 527578"/>
                <a:gd name="connsiteY14" fmla="*/ 515566 h 729574"/>
                <a:gd name="connsiteX15" fmla="*/ 496110 w 527578"/>
                <a:gd name="connsiteY15" fmla="*/ 505838 h 729574"/>
                <a:gd name="connsiteX16" fmla="*/ 525293 w 527578"/>
                <a:gd name="connsiteY16" fmla="*/ 389106 h 729574"/>
                <a:gd name="connsiteX17" fmla="*/ 496110 w 527578"/>
                <a:gd name="connsiteY17" fmla="*/ 243191 h 729574"/>
                <a:gd name="connsiteX18" fmla="*/ 466927 w 527578"/>
                <a:gd name="connsiteY18" fmla="*/ 233464 h 729574"/>
                <a:gd name="connsiteX19" fmla="*/ 369651 w 527578"/>
                <a:gd name="connsiteY19" fmla="*/ 214008 h 729574"/>
                <a:gd name="connsiteX20" fmla="*/ 369651 w 527578"/>
                <a:gd name="connsiteY20" fmla="*/ 58366 h 729574"/>
                <a:gd name="connsiteX21" fmla="*/ 350196 w 527578"/>
                <a:gd name="connsiteY21" fmla="*/ 29183 h 729574"/>
                <a:gd name="connsiteX22" fmla="*/ 321013 w 527578"/>
                <a:gd name="connsiteY22" fmla="*/ 19455 h 729574"/>
                <a:gd name="connsiteX23" fmla="*/ 272374 w 527578"/>
                <a:gd name="connsiteY23" fmla="*/ 0 h 729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27578" h="729574">
                  <a:moveTo>
                    <a:pt x="272374" y="0"/>
                  </a:moveTo>
                  <a:lnTo>
                    <a:pt x="272374" y="0"/>
                  </a:lnTo>
                  <a:cubicBezTo>
                    <a:pt x="242007" y="60734"/>
                    <a:pt x="230109" y="75360"/>
                    <a:pt x="214008" y="136187"/>
                  </a:cubicBezTo>
                  <a:cubicBezTo>
                    <a:pt x="190060" y="226657"/>
                    <a:pt x="175510" y="319778"/>
                    <a:pt x="145915" y="408561"/>
                  </a:cubicBezTo>
                  <a:cubicBezTo>
                    <a:pt x="139430" y="428016"/>
                    <a:pt x="135630" y="448584"/>
                    <a:pt x="126459" y="466927"/>
                  </a:cubicBezTo>
                  <a:lnTo>
                    <a:pt x="107004" y="505838"/>
                  </a:lnTo>
                  <a:cubicBezTo>
                    <a:pt x="101296" y="534378"/>
                    <a:pt x="98764" y="557491"/>
                    <a:pt x="87549" y="583659"/>
                  </a:cubicBezTo>
                  <a:cubicBezTo>
                    <a:pt x="60663" y="646394"/>
                    <a:pt x="76995" y="600546"/>
                    <a:pt x="38910" y="661481"/>
                  </a:cubicBezTo>
                  <a:cubicBezTo>
                    <a:pt x="31225" y="673778"/>
                    <a:pt x="26649" y="687801"/>
                    <a:pt x="19455" y="700391"/>
                  </a:cubicBezTo>
                  <a:cubicBezTo>
                    <a:pt x="13655" y="710542"/>
                    <a:pt x="6485" y="719846"/>
                    <a:pt x="0" y="729574"/>
                  </a:cubicBezTo>
                  <a:cubicBezTo>
                    <a:pt x="17365" y="625380"/>
                    <a:pt x="-7969" y="707655"/>
                    <a:pt x="38910" y="642025"/>
                  </a:cubicBezTo>
                  <a:cubicBezTo>
                    <a:pt x="56645" y="617197"/>
                    <a:pt x="51795" y="599274"/>
                    <a:pt x="77821" y="583659"/>
                  </a:cubicBezTo>
                  <a:cubicBezTo>
                    <a:pt x="86614" y="578383"/>
                    <a:pt x="97276" y="577174"/>
                    <a:pt x="107004" y="573932"/>
                  </a:cubicBezTo>
                  <a:cubicBezTo>
                    <a:pt x="110247" y="564204"/>
                    <a:pt x="109481" y="552000"/>
                    <a:pt x="116732" y="544749"/>
                  </a:cubicBezTo>
                  <a:cubicBezTo>
                    <a:pt x="133603" y="527878"/>
                    <a:pt x="183413" y="516758"/>
                    <a:pt x="204281" y="515566"/>
                  </a:cubicBezTo>
                  <a:cubicBezTo>
                    <a:pt x="301453" y="510013"/>
                    <a:pt x="398834" y="509081"/>
                    <a:pt x="496110" y="505838"/>
                  </a:cubicBezTo>
                  <a:cubicBezTo>
                    <a:pt x="521803" y="428761"/>
                    <a:pt x="512195" y="467701"/>
                    <a:pt x="525293" y="389106"/>
                  </a:cubicBezTo>
                  <a:cubicBezTo>
                    <a:pt x="522201" y="348902"/>
                    <a:pt x="543869" y="271846"/>
                    <a:pt x="496110" y="243191"/>
                  </a:cubicBezTo>
                  <a:cubicBezTo>
                    <a:pt x="487317" y="237916"/>
                    <a:pt x="476918" y="235770"/>
                    <a:pt x="466927" y="233464"/>
                  </a:cubicBezTo>
                  <a:cubicBezTo>
                    <a:pt x="434706" y="226028"/>
                    <a:pt x="369651" y="214008"/>
                    <a:pt x="369651" y="214008"/>
                  </a:cubicBezTo>
                  <a:cubicBezTo>
                    <a:pt x="376627" y="151230"/>
                    <a:pt x="387658" y="118389"/>
                    <a:pt x="369651" y="58366"/>
                  </a:cubicBezTo>
                  <a:cubicBezTo>
                    <a:pt x="366292" y="47168"/>
                    <a:pt x="359325" y="36486"/>
                    <a:pt x="350196" y="29183"/>
                  </a:cubicBezTo>
                  <a:cubicBezTo>
                    <a:pt x="342189" y="22777"/>
                    <a:pt x="330741" y="22698"/>
                    <a:pt x="321013" y="19455"/>
                  </a:cubicBezTo>
                  <a:cubicBezTo>
                    <a:pt x="292386" y="-9171"/>
                    <a:pt x="280480" y="3242"/>
                    <a:pt x="272374" y="0"/>
                  </a:cubicBezTo>
                  <a:close/>
                </a:path>
              </a:pathLst>
            </a:custGeom>
            <a:gradFill flip="none" rotWithShape="1">
              <a:gsLst>
                <a:gs pos="56000">
                  <a:srgbClr val="3C1A56"/>
                </a:gs>
                <a:gs pos="100000">
                  <a:schemeClr val="bg1"/>
                </a:gs>
                <a:gs pos="12000">
                  <a:srgbClr val="7030A0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Moon 43">
              <a:extLst>
                <a:ext uri="{FF2B5EF4-FFF2-40B4-BE49-F238E27FC236}">
                  <a16:creationId xmlns:a16="http://schemas.microsoft.com/office/drawing/2014/main" id="{96B7D9CC-9004-0818-30DD-FB6A2313EDE4}"/>
                </a:ext>
              </a:extLst>
            </p:cNvPr>
            <p:cNvSpPr/>
            <p:nvPr/>
          </p:nvSpPr>
          <p:spPr>
            <a:xfrm rot="20382263">
              <a:off x="10768065" y="2541827"/>
              <a:ext cx="380932" cy="523220"/>
            </a:xfrm>
            <a:prstGeom prst="mo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BDF9AE58-6F07-2708-82E9-EAC2BB2B9F83}"/>
                </a:ext>
              </a:extLst>
            </p:cNvPr>
            <p:cNvCxnSpPr/>
            <p:nvPr/>
          </p:nvCxnSpPr>
          <p:spPr>
            <a:xfrm flipV="1">
              <a:off x="8159719" y="4574744"/>
              <a:ext cx="173310" cy="16256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EA977F66-12E1-0E1B-8F4E-F0FC9CF8FE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03204" y="2957704"/>
              <a:ext cx="320237" cy="32223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7C47BD99-DEA8-F8D8-0D7D-9867BD13961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203204" y="3886815"/>
              <a:ext cx="379795" cy="56985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BF016D72-99F3-9C20-C317-524564BC6A6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34650" y="3968399"/>
              <a:ext cx="17251" cy="85165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9758290E-BCCF-8C21-7DC7-6CC9D6B4D12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956830" y="4512077"/>
              <a:ext cx="35468" cy="153562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B5EABB73-CAD7-E7E5-0A4D-43BBEC9D3860}"/>
                </a:ext>
              </a:extLst>
            </p:cNvPr>
            <p:cNvCxnSpPr>
              <a:cxnSpLocks/>
            </p:cNvCxnSpPr>
            <p:nvPr/>
          </p:nvCxnSpPr>
          <p:spPr>
            <a:xfrm>
              <a:off x="8113612" y="4365777"/>
              <a:ext cx="177248" cy="284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048384C4-F4C7-584F-A4C3-7A57D17848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51156" y="4423993"/>
              <a:ext cx="98976" cy="8808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B7B67525-CEAC-4CAC-3012-0B14E3284042}"/>
                </a:ext>
              </a:extLst>
            </p:cNvPr>
            <p:cNvGrpSpPr/>
            <p:nvPr/>
          </p:nvGrpSpPr>
          <p:grpSpPr>
            <a:xfrm>
              <a:off x="9722005" y="2925822"/>
              <a:ext cx="1514796" cy="1979841"/>
              <a:chOff x="9722005" y="2925822"/>
              <a:chExt cx="1514796" cy="1979841"/>
            </a:xfrm>
          </p:grpSpPr>
          <p:sp>
            <p:nvSpPr>
              <p:cNvPr id="69" name="Star: 5 Points 68">
                <a:extLst>
                  <a:ext uri="{FF2B5EF4-FFF2-40B4-BE49-F238E27FC236}">
                    <a16:creationId xmlns:a16="http://schemas.microsoft.com/office/drawing/2014/main" id="{02C65BFC-32F8-3BD5-23E6-35480ECBA265}"/>
                  </a:ext>
                </a:extLst>
              </p:cNvPr>
              <p:cNvSpPr/>
              <p:nvPr/>
            </p:nvSpPr>
            <p:spPr>
              <a:xfrm>
                <a:off x="9722005" y="3163076"/>
                <a:ext cx="683222" cy="593888"/>
              </a:xfrm>
              <a:prstGeom prst="star5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9CAE1214-CE3C-B296-A91A-8D6D3D640672}"/>
                  </a:ext>
                </a:extLst>
              </p:cNvPr>
              <p:cNvSpPr/>
              <p:nvPr/>
            </p:nvSpPr>
            <p:spPr>
              <a:xfrm>
                <a:off x="11009383" y="4205268"/>
                <a:ext cx="181790" cy="18179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F8A811BF-D414-D9E7-5677-8C7E6CB69169}"/>
                  </a:ext>
                </a:extLst>
              </p:cNvPr>
              <p:cNvSpPr/>
              <p:nvPr/>
            </p:nvSpPr>
            <p:spPr>
              <a:xfrm>
                <a:off x="10666290" y="4516376"/>
                <a:ext cx="181790" cy="18179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0D14F1A0-2EF1-D427-8A90-D5CCA208A9C4}"/>
                  </a:ext>
                </a:extLst>
              </p:cNvPr>
              <p:cNvSpPr/>
              <p:nvPr/>
            </p:nvSpPr>
            <p:spPr>
              <a:xfrm>
                <a:off x="11055011" y="4723873"/>
                <a:ext cx="181790" cy="18179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78" name="Group 77">
                <a:extLst>
                  <a:ext uri="{FF2B5EF4-FFF2-40B4-BE49-F238E27FC236}">
                    <a16:creationId xmlns:a16="http://schemas.microsoft.com/office/drawing/2014/main" id="{2517D7F9-AA48-ED4B-8202-2AB302597424}"/>
                  </a:ext>
                </a:extLst>
              </p:cNvPr>
              <p:cNvGrpSpPr/>
              <p:nvPr/>
            </p:nvGrpSpPr>
            <p:grpSpPr>
              <a:xfrm>
                <a:off x="10348009" y="2925822"/>
                <a:ext cx="789094" cy="1707935"/>
                <a:chOff x="7355604" y="3217112"/>
                <a:chExt cx="789094" cy="1707935"/>
              </a:xfrm>
            </p:grpSpPr>
            <p:cxnSp>
              <p:nvCxnSpPr>
                <p:cNvPr id="80" name="Straight Arrow Connector 79">
                  <a:extLst>
                    <a:ext uri="{FF2B5EF4-FFF2-40B4-BE49-F238E27FC236}">
                      <a16:creationId xmlns:a16="http://schemas.microsoft.com/office/drawing/2014/main" id="{B61ECC32-F5C6-566D-9FBA-CA70F5FF9E5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355604" y="3217112"/>
                  <a:ext cx="320237" cy="322234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Straight Arrow Connector 80">
                  <a:extLst>
                    <a:ext uri="{FF2B5EF4-FFF2-40B4-BE49-F238E27FC236}">
                      <a16:creationId xmlns:a16="http://schemas.microsoft.com/office/drawing/2014/main" id="{69AD308F-042E-62AD-5C34-91FF4AE0C02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7355604" y="4146223"/>
                  <a:ext cx="379795" cy="569858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Straight Arrow Connector 82">
                  <a:extLst>
                    <a:ext uri="{FF2B5EF4-FFF2-40B4-BE49-F238E27FC236}">
                      <a16:creationId xmlns:a16="http://schemas.microsoft.com/office/drawing/2014/main" id="{EDFACBA0-80B2-C4DB-3EEB-F7082FFE1B9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8109230" y="4771485"/>
                  <a:ext cx="35468" cy="153562"/>
                </a:xfrm>
                <a:prstGeom prst="straightConnector1">
                  <a:avLst/>
                </a:prstGeom>
                <a:ln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Straight Arrow Connector 83">
                  <a:extLst>
                    <a:ext uri="{FF2B5EF4-FFF2-40B4-BE49-F238E27FC236}">
                      <a16:creationId xmlns:a16="http://schemas.microsoft.com/office/drawing/2014/main" id="{429A8BB7-D3BD-521E-C06B-7D28697E4D2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903556" y="4683401"/>
                  <a:ext cx="98976" cy="88084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62" name="Arrow: Right 61">
              <a:extLst>
                <a:ext uri="{FF2B5EF4-FFF2-40B4-BE49-F238E27FC236}">
                  <a16:creationId xmlns:a16="http://schemas.microsoft.com/office/drawing/2014/main" id="{9A970CBA-2D57-6BDA-076A-8CAC80B48AEC}"/>
                </a:ext>
              </a:extLst>
            </p:cNvPr>
            <p:cNvSpPr/>
            <p:nvPr/>
          </p:nvSpPr>
          <p:spPr>
            <a:xfrm>
              <a:off x="8598446" y="2626464"/>
              <a:ext cx="1823253" cy="331240"/>
            </a:xfrm>
            <a:prstGeom prst="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D6725711-1DE1-9F33-E7EE-B4A0BEFFD8E7}"/>
                </a:ext>
              </a:extLst>
            </p:cNvPr>
            <p:cNvCxnSpPr/>
            <p:nvPr/>
          </p:nvCxnSpPr>
          <p:spPr>
            <a:xfrm>
              <a:off x="7523441" y="4134252"/>
              <a:ext cx="2824568" cy="0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59D41792-6311-B8A2-36A9-7DBB8AFA1EC8}"/>
                </a:ext>
              </a:extLst>
            </p:cNvPr>
            <p:cNvCxnSpPr/>
            <p:nvPr/>
          </p:nvCxnSpPr>
          <p:spPr>
            <a:xfrm>
              <a:off x="7550361" y="3579778"/>
              <a:ext cx="2070294" cy="0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98F13839-A5A6-ACEE-22C3-928DFDBDA2FB}"/>
                </a:ext>
              </a:extLst>
            </p:cNvPr>
            <p:cNvCxnSpPr>
              <a:cxnSpLocks/>
            </p:cNvCxnSpPr>
            <p:nvPr/>
          </p:nvCxnSpPr>
          <p:spPr>
            <a:xfrm>
              <a:off x="8333029" y="4820052"/>
              <a:ext cx="2515051" cy="0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E32904E1-AABA-CE6E-63B9-92D218AC7237}"/>
                </a:ext>
              </a:extLst>
            </p:cNvPr>
            <p:cNvCxnSpPr>
              <a:cxnSpLocks/>
            </p:cNvCxnSpPr>
            <p:nvPr/>
          </p:nvCxnSpPr>
          <p:spPr>
            <a:xfrm>
              <a:off x="7751155" y="4709756"/>
              <a:ext cx="134060" cy="77172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7" name="Rectangle 86">
            <a:extLst>
              <a:ext uri="{FF2B5EF4-FFF2-40B4-BE49-F238E27FC236}">
                <a16:creationId xmlns:a16="http://schemas.microsoft.com/office/drawing/2014/main" id="{406FA5C2-61F0-688C-3DD5-2F6A650E3F56}"/>
              </a:ext>
            </a:extLst>
          </p:cNvPr>
          <p:cNvSpPr/>
          <p:nvPr/>
        </p:nvSpPr>
        <p:spPr>
          <a:xfrm>
            <a:off x="597610" y="2431711"/>
            <a:ext cx="8386837" cy="22049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DFA846-2820-8F9D-2074-CF4AC279133A}"/>
              </a:ext>
            </a:extLst>
          </p:cNvPr>
          <p:cNvSpPr txBox="1"/>
          <p:nvPr/>
        </p:nvSpPr>
        <p:spPr>
          <a:xfrm>
            <a:off x="4129482" y="3772020"/>
            <a:ext cx="60432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Syntax, grammar, meaning, … can’t be made precise, so are not part of the formal system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DDBBC68-745A-E2C5-C65E-FBACE8E83613}"/>
                  </a:ext>
                </a:extLst>
              </p:cNvPr>
              <p:cNvSpPr txBox="1"/>
              <p:nvPr/>
            </p:nvSpPr>
            <p:spPr>
              <a:xfrm>
                <a:off x="4129482" y="4643244"/>
                <a:ext cx="604321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2400" dirty="0">
                    <a:solidFill>
                      <a:schemeClr val="accent6">
                        <a:lumMod val="75000"/>
                      </a:schemeClr>
                    </a:solidFill>
                  </a:rPr>
                  <a:t> Statements are primitive objects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DDBBC68-745A-E2C5-C65E-FBACE8E836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9482" y="4643244"/>
                <a:ext cx="6043218" cy="461665"/>
              </a:xfrm>
              <a:prstGeom prst="rect">
                <a:avLst/>
              </a:prstGeom>
              <a:blipFill>
                <a:blip r:embed="rId6"/>
                <a:stretch>
                  <a:fillRect t="-10667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360079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AoP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00"/>
      </a:hlink>
      <a:folHlink>
        <a:srgbClr val="0000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32167</TotalTime>
  <Words>3783</Words>
  <Application>Microsoft Office PowerPoint</Application>
  <PresentationFormat>Widescreen</PresentationFormat>
  <Paragraphs>1206</Paragraphs>
  <Slides>56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2" baseType="lpstr">
      <vt:lpstr>Arial</vt:lpstr>
      <vt:lpstr>Calibri</vt:lpstr>
      <vt:lpstr>Calibri Light</vt:lpstr>
      <vt:lpstr>Cambria Math</vt:lpstr>
      <vt:lpstr>Wingdings</vt:lpstr>
      <vt:lpstr>Office Theme</vt:lpstr>
      <vt:lpstr>The Logic of Experimental Verifiability</vt:lpstr>
      <vt:lpstr>Outline</vt:lpstr>
      <vt:lpstr>PowerPoint Presentation</vt:lpstr>
      <vt:lpstr>PowerPoint Presentation</vt:lpstr>
      <vt:lpstr>Logic of statements </vt:lpstr>
      <vt:lpstr>Logical context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Possible assignments and logical relationships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Logic of verifiable statements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Experimental domain 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Gabriele Carcassi</dc:creator>
  <cp:lastModifiedBy>Gabriele Carcassi</cp:lastModifiedBy>
  <cp:revision>224</cp:revision>
  <dcterms:created xsi:type="dcterms:W3CDTF">2021-04-07T15:17:47Z</dcterms:created>
  <dcterms:modified xsi:type="dcterms:W3CDTF">2024-06-10T19:34:55Z</dcterms:modified>
</cp:coreProperties>
</file>